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7" r:id="rId5"/>
    <p:sldId id="258" r:id="rId6"/>
    <p:sldId id="353" r:id="rId7"/>
    <p:sldId id="370" r:id="rId8"/>
    <p:sldId id="371" r:id="rId9"/>
    <p:sldId id="354" r:id="rId10"/>
    <p:sldId id="374" r:id="rId11"/>
    <p:sldId id="375" r:id="rId12"/>
    <p:sldId id="377" r:id="rId13"/>
    <p:sldId id="376" r:id="rId14"/>
    <p:sldId id="355" r:id="rId15"/>
    <p:sldId id="378" r:id="rId16"/>
    <p:sldId id="379" r:id="rId17"/>
    <p:sldId id="380" r:id="rId18"/>
    <p:sldId id="381" r:id="rId19"/>
    <p:sldId id="356" r:id="rId20"/>
    <p:sldId id="382" r:id="rId21"/>
    <p:sldId id="383" r:id="rId22"/>
    <p:sldId id="384" r:id="rId23"/>
    <p:sldId id="357" r:id="rId24"/>
    <p:sldId id="387" r:id="rId25"/>
    <p:sldId id="388" r:id="rId26"/>
    <p:sldId id="358" r:id="rId27"/>
    <p:sldId id="390" r:id="rId28"/>
    <p:sldId id="359" r:id="rId29"/>
    <p:sldId id="393" r:id="rId30"/>
    <p:sldId id="395" r:id="rId31"/>
    <p:sldId id="360" r:id="rId32"/>
    <p:sldId id="397" r:id="rId33"/>
    <p:sldId id="398" r:id="rId34"/>
    <p:sldId id="434" r:id="rId35"/>
    <p:sldId id="361" r:id="rId36"/>
    <p:sldId id="400" r:id="rId37"/>
    <p:sldId id="401" r:id="rId38"/>
    <p:sldId id="402" r:id="rId39"/>
    <p:sldId id="362" r:id="rId40"/>
    <p:sldId id="404" r:id="rId41"/>
    <p:sldId id="405" r:id="rId42"/>
    <p:sldId id="406" r:id="rId43"/>
    <p:sldId id="407" r:id="rId44"/>
    <p:sldId id="363" r:id="rId45"/>
    <p:sldId id="408" r:id="rId46"/>
    <p:sldId id="410" r:id="rId47"/>
    <p:sldId id="411" r:id="rId48"/>
    <p:sldId id="364" r:id="rId49"/>
    <p:sldId id="413" r:id="rId50"/>
    <p:sldId id="365" r:id="rId51"/>
    <p:sldId id="416" r:id="rId52"/>
    <p:sldId id="418" r:id="rId53"/>
    <p:sldId id="366" r:id="rId54"/>
    <p:sldId id="422" r:id="rId55"/>
    <p:sldId id="423" r:id="rId56"/>
    <p:sldId id="368" r:id="rId57"/>
    <p:sldId id="425" r:id="rId58"/>
    <p:sldId id="426" r:id="rId59"/>
    <p:sldId id="367" r:id="rId60"/>
    <p:sldId id="428" r:id="rId61"/>
    <p:sldId id="430" r:id="rId62"/>
    <p:sldId id="432" r:id="rId63"/>
    <p:sldId id="352" r:id="rId64"/>
    <p:sldId id="300" r:id="rId65"/>
    <p:sldId id="433" r:id="rId66"/>
  </p:sldIdLst>
  <p:sldSz cx="12192000" cy="6858000"/>
  <p:notesSz cx="6858000" cy="9144000"/>
  <p:embeddedFontLst>
    <p:embeddedFont>
      <p:font typeface="Cambria Math" panose="02040503050406030204" pitchFamily="18" charset="0"/>
      <p:regular r:id="rId67"/>
    </p:embeddedFont>
    <p:embeddedFont>
      <p:font typeface="KoPub돋움체 Bold" panose="00000800000000000000" pitchFamily="2" charset="-127"/>
      <p:bold r:id="rId68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동규" userId="cebcdd3f-733e-4af1-b963-9742717e494c" providerId="ADAL" clId="{5134C1DE-E1C2-4762-8F07-8679C8E39EFE}"/>
    <pc:docChg chg="custSel addSld delSld modSld">
      <pc:chgData name="박동규" userId="cebcdd3f-733e-4af1-b963-9742717e494c" providerId="ADAL" clId="{5134C1DE-E1C2-4762-8F07-8679C8E39EFE}" dt="2021-07-14T02:22:12.467" v="96" actId="20577"/>
      <pc:docMkLst>
        <pc:docMk/>
      </pc:docMkLst>
      <pc:sldChg chg="modSp">
        <pc:chgData name="박동규" userId="cebcdd3f-733e-4af1-b963-9742717e494c" providerId="ADAL" clId="{5134C1DE-E1C2-4762-8F07-8679C8E39EFE}" dt="2021-07-14T02:20:22.369" v="76" actId="207"/>
        <pc:sldMkLst>
          <pc:docMk/>
          <pc:sldMk cId="3620160249" sldId="300"/>
        </pc:sldMkLst>
        <pc:spChg chg="mod">
          <ac:chgData name="박동규" userId="cebcdd3f-733e-4af1-b963-9742717e494c" providerId="ADAL" clId="{5134C1DE-E1C2-4762-8F07-8679C8E39EFE}" dt="2021-07-14T02:20:22.369" v="76" actId="207"/>
          <ac:spMkLst>
            <pc:docMk/>
            <pc:sldMk cId="3620160249" sldId="300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5134C1DE-E1C2-4762-8F07-8679C8E39EFE}" dt="2021-07-05T01:39:36.681" v="5" actId="20577"/>
        <pc:sldMkLst>
          <pc:docMk/>
          <pc:sldMk cId="2718199885" sldId="369"/>
        </pc:sldMkLst>
        <pc:spChg chg="mod">
          <ac:chgData name="박동규" userId="cebcdd3f-733e-4af1-b963-9742717e494c" providerId="ADAL" clId="{5134C1DE-E1C2-4762-8F07-8679C8E39EFE}" dt="2021-07-05T01:39:36.681" v="5" actId="20577"/>
          <ac:spMkLst>
            <pc:docMk/>
            <pc:sldMk cId="2718199885" sldId="369"/>
            <ac:spMk id="4" creationId="{284436EF-62E6-4C10-AB34-1E81DA760681}"/>
          </ac:spMkLst>
        </pc:spChg>
        <pc:picChg chg="mod">
          <ac:chgData name="박동규" userId="cebcdd3f-733e-4af1-b963-9742717e494c" providerId="ADAL" clId="{5134C1DE-E1C2-4762-8F07-8679C8E39EFE}" dt="2021-07-05T01:01:01.474" v="4" actId="1076"/>
          <ac:picMkLst>
            <pc:docMk/>
            <pc:sldMk cId="2718199885" sldId="369"/>
            <ac:picMk id="6" creationId="{2023B1A3-2733-437D-A870-7153D5094345}"/>
          </ac:picMkLst>
        </pc:picChg>
      </pc:sldChg>
      <pc:sldChg chg="modSp">
        <pc:chgData name="박동규" userId="cebcdd3f-733e-4af1-b963-9742717e494c" providerId="ADAL" clId="{5134C1DE-E1C2-4762-8F07-8679C8E39EFE}" dt="2021-07-05T01:40:32.718" v="16" actId="14100"/>
        <pc:sldMkLst>
          <pc:docMk/>
          <pc:sldMk cId="3852033744" sldId="370"/>
        </pc:sldMkLst>
        <pc:spChg chg="mod">
          <ac:chgData name="박동규" userId="cebcdd3f-733e-4af1-b963-9742717e494c" providerId="ADAL" clId="{5134C1DE-E1C2-4762-8F07-8679C8E39EFE}" dt="2021-07-05T01:40:22.953" v="14" actId="15"/>
          <ac:spMkLst>
            <pc:docMk/>
            <pc:sldMk cId="3852033744" sldId="370"/>
            <ac:spMk id="4" creationId="{284436EF-62E6-4C10-AB34-1E81DA760681}"/>
          </ac:spMkLst>
        </pc:spChg>
        <pc:picChg chg="mod">
          <ac:chgData name="박동규" userId="cebcdd3f-733e-4af1-b963-9742717e494c" providerId="ADAL" clId="{5134C1DE-E1C2-4762-8F07-8679C8E39EFE}" dt="2021-07-05T01:40:32.718" v="16" actId="14100"/>
          <ac:picMkLst>
            <pc:docMk/>
            <pc:sldMk cId="3852033744" sldId="370"/>
            <ac:picMk id="3" creationId="{A00638ED-EFE4-4C66-A81F-538072C3FBD2}"/>
          </ac:picMkLst>
        </pc:picChg>
      </pc:sldChg>
      <pc:sldChg chg="modSp">
        <pc:chgData name="박동규" userId="cebcdd3f-733e-4af1-b963-9742717e494c" providerId="ADAL" clId="{5134C1DE-E1C2-4762-8F07-8679C8E39EFE}" dt="2021-07-05T01:40:42.737" v="17" actId="20577"/>
        <pc:sldMkLst>
          <pc:docMk/>
          <pc:sldMk cId="697779660" sldId="371"/>
        </pc:sldMkLst>
        <pc:spChg chg="mod">
          <ac:chgData name="박동규" userId="cebcdd3f-733e-4af1-b963-9742717e494c" providerId="ADAL" clId="{5134C1DE-E1C2-4762-8F07-8679C8E39EFE}" dt="2021-07-05T01:40:42.737" v="17" actId="20577"/>
          <ac:spMkLst>
            <pc:docMk/>
            <pc:sldMk cId="697779660" sldId="371"/>
            <ac:spMk id="4" creationId="{284436EF-62E6-4C10-AB34-1E81DA760681}"/>
          </ac:spMkLst>
        </pc:spChg>
      </pc:sldChg>
      <pc:sldChg chg="modSp">
        <pc:chgData name="박동규" userId="cebcdd3f-733e-4af1-b963-9742717e494c" providerId="ADAL" clId="{5134C1DE-E1C2-4762-8F07-8679C8E39EFE}" dt="2021-07-05T01:41:19.382" v="27" actId="1076"/>
        <pc:sldMkLst>
          <pc:docMk/>
          <pc:sldMk cId="1591460961" sldId="373"/>
        </pc:sldMkLst>
        <pc:spChg chg="mod">
          <ac:chgData name="박동규" userId="cebcdd3f-733e-4af1-b963-9742717e494c" providerId="ADAL" clId="{5134C1DE-E1C2-4762-8F07-8679C8E39EFE}" dt="2021-07-05T01:41:15.368" v="25" actId="15"/>
          <ac:spMkLst>
            <pc:docMk/>
            <pc:sldMk cId="1591460961" sldId="373"/>
            <ac:spMk id="4" creationId="{284436EF-62E6-4C10-AB34-1E81DA760681}"/>
          </ac:spMkLst>
        </pc:spChg>
        <pc:picChg chg="mod">
          <ac:chgData name="박동규" userId="cebcdd3f-733e-4af1-b963-9742717e494c" providerId="ADAL" clId="{5134C1DE-E1C2-4762-8F07-8679C8E39EFE}" dt="2021-07-05T01:41:19.382" v="27" actId="1076"/>
          <ac:picMkLst>
            <pc:docMk/>
            <pc:sldMk cId="1591460961" sldId="373"/>
            <ac:picMk id="3" creationId="{3B1C0D94-C4F3-4F29-8439-E2B6FC6A7C72}"/>
          </ac:picMkLst>
        </pc:picChg>
      </pc:sldChg>
      <pc:sldChg chg="modSp">
        <pc:chgData name="박동규" userId="cebcdd3f-733e-4af1-b963-9742717e494c" providerId="ADAL" clId="{5134C1DE-E1C2-4762-8F07-8679C8E39EFE}" dt="2021-07-05T01:41:35.165" v="29" actId="1076"/>
        <pc:sldMkLst>
          <pc:docMk/>
          <pc:sldMk cId="2189354197" sldId="375"/>
        </pc:sldMkLst>
        <pc:picChg chg="mod">
          <ac:chgData name="박동규" userId="cebcdd3f-733e-4af1-b963-9742717e494c" providerId="ADAL" clId="{5134C1DE-E1C2-4762-8F07-8679C8E39EFE}" dt="2021-07-05T01:41:35.165" v="29" actId="1076"/>
          <ac:picMkLst>
            <pc:docMk/>
            <pc:sldMk cId="2189354197" sldId="375"/>
            <ac:picMk id="3" creationId="{AA4B2954-5AE5-438A-9290-ABF3822F81BC}"/>
          </ac:picMkLst>
        </pc:picChg>
      </pc:sldChg>
      <pc:sldChg chg="modSp">
        <pc:chgData name="박동규" userId="cebcdd3f-733e-4af1-b963-9742717e494c" providerId="ADAL" clId="{5134C1DE-E1C2-4762-8F07-8679C8E39EFE}" dt="2021-07-05T01:42:24.086" v="37" actId="1076"/>
        <pc:sldMkLst>
          <pc:docMk/>
          <pc:sldMk cId="3860301353" sldId="376"/>
        </pc:sldMkLst>
        <pc:spChg chg="mod">
          <ac:chgData name="박동규" userId="cebcdd3f-733e-4af1-b963-9742717e494c" providerId="ADAL" clId="{5134C1DE-E1C2-4762-8F07-8679C8E39EFE}" dt="2021-07-05T01:42:19.355" v="35" actId="15"/>
          <ac:spMkLst>
            <pc:docMk/>
            <pc:sldMk cId="3860301353" sldId="376"/>
            <ac:spMk id="4" creationId="{284436EF-62E6-4C10-AB34-1E81DA760681}"/>
          </ac:spMkLst>
        </pc:spChg>
        <pc:picChg chg="mod">
          <ac:chgData name="박동규" userId="cebcdd3f-733e-4af1-b963-9742717e494c" providerId="ADAL" clId="{5134C1DE-E1C2-4762-8F07-8679C8E39EFE}" dt="2021-07-05T01:42:24.086" v="37" actId="1076"/>
          <ac:picMkLst>
            <pc:docMk/>
            <pc:sldMk cId="3860301353" sldId="376"/>
            <ac:picMk id="5" creationId="{DCCB9EE0-D9C1-40A7-B5D8-598B16776ACB}"/>
          </ac:picMkLst>
        </pc:picChg>
      </pc:sldChg>
      <pc:sldChg chg="addSp delSp modSp">
        <pc:chgData name="박동규" userId="cebcdd3f-733e-4af1-b963-9742717e494c" providerId="ADAL" clId="{5134C1DE-E1C2-4762-8F07-8679C8E39EFE}" dt="2021-07-05T01:43:02.366" v="44" actId="1076"/>
        <pc:sldMkLst>
          <pc:docMk/>
          <pc:sldMk cId="50870351" sldId="393"/>
        </pc:sldMkLst>
        <pc:spChg chg="del">
          <ac:chgData name="박동규" userId="cebcdd3f-733e-4af1-b963-9742717e494c" providerId="ADAL" clId="{5134C1DE-E1C2-4762-8F07-8679C8E39EFE}" dt="2021-07-05T01:42:52.939" v="39" actId="478"/>
          <ac:spMkLst>
            <pc:docMk/>
            <pc:sldMk cId="50870351" sldId="393"/>
            <ac:spMk id="4" creationId="{284436EF-62E6-4C10-AB34-1E81DA760681}"/>
          </ac:spMkLst>
        </pc:spChg>
        <pc:picChg chg="mod">
          <ac:chgData name="박동규" userId="cebcdd3f-733e-4af1-b963-9742717e494c" providerId="ADAL" clId="{5134C1DE-E1C2-4762-8F07-8679C8E39EFE}" dt="2021-07-05T01:42:56.421" v="41" actId="1076"/>
          <ac:picMkLst>
            <pc:docMk/>
            <pc:sldMk cId="50870351" sldId="393"/>
            <ac:picMk id="3" creationId="{AB794FA3-8D87-4C52-BF60-98245F0F8C46}"/>
          </ac:picMkLst>
        </pc:picChg>
        <pc:picChg chg="add mod">
          <ac:chgData name="박동규" userId="cebcdd3f-733e-4af1-b963-9742717e494c" providerId="ADAL" clId="{5134C1DE-E1C2-4762-8F07-8679C8E39EFE}" dt="2021-07-05T01:43:02.366" v="44" actId="1076"/>
          <ac:picMkLst>
            <pc:docMk/>
            <pc:sldMk cId="50870351" sldId="393"/>
            <ac:picMk id="5" creationId="{0A6CA082-65CE-4EE4-BC83-A00132CC6FF8}"/>
          </ac:picMkLst>
        </pc:picChg>
      </pc:sldChg>
      <pc:sldChg chg="modSp">
        <pc:chgData name="박동규" userId="cebcdd3f-733e-4af1-b963-9742717e494c" providerId="ADAL" clId="{5134C1DE-E1C2-4762-8F07-8679C8E39EFE}" dt="2021-07-05T01:43:23.678" v="51" actId="1076"/>
        <pc:sldMkLst>
          <pc:docMk/>
          <pc:sldMk cId="686399766" sldId="395"/>
        </pc:sldMkLst>
        <pc:spChg chg="mod">
          <ac:chgData name="박동규" userId="cebcdd3f-733e-4af1-b963-9742717e494c" providerId="ADAL" clId="{5134C1DE-E1C2-4762-8F07-8679C8E39EFE}" dt="2021-07-05T01:43:19.044" v="50" actId="20577"/>
          <ac:spMkLst>
            <pc:docMk/>
            <pc:sldMk cId="686399766" sldId="395"/>
            <ac:spMk id="4" creationId="{284436EF-62E6-4C10-AB34-1E81DA760681}"/>
          </ac:spMkLst>
        </pc:spChg>
        <pc:picChg chg="mod">
          <ac:chgData name="박동규" userId="cebcdd3f-733e-4af1-b963-9742717e494c" providerId="ADAL" clId="{5134C1DE-E1C2-4762-8F07-8679C8E39EFE}" dt="2021-07-05T01:43:23.678" v="51" actId="1076"/>
          <ac:picMkLst>
            <pc:docMk/>
            <pc:sldMk cId="686399766" sldId="395"/>
            <ac:picMk id="3" creationId="{7F0C19B7-508D-4AFF-829A-D7E0F1C32DDB}"/>
          </ac:picMkLst>
        </pc:picChg>
      </pc:sldChg>
      <pc:sldChg chg="delSp">
        <pc:chgData name="박동규" userId="cebcdd3f-733e-4af1-b963-9742717e494c" providerId="ADAL" clId="{5134C1DE-E1C2-4762-8F07-8679C8E39EFE}" dt="2021-07-05T01:43:35.574" v="52" actId="478"/>
        <pc:sldMkLst>
          <pc:docMk/>
          <pc:sldMk cId="2811487317" sldId="399"/>
        </pc:sldMkLst>
        <pc:spChg chg="del">
          <ac:chgData name="박동규" userId="cebcdd3f-733e-4af1-b963-9742717e494c" providerId="ADAL" clId="{5134C1DE-E1C2-4762-8F07-8679C8E39EFE}" dt="2021-07-05T01:43:35.574" v="52" actId="478"/>
          <ac:spMkLst>
            <pc:docMk/>
            <pc:sldMk cId="2811487317" sldId="399"/>
            <ac:spMk id="4" creationId="{284436EF-62E6-4C10-AB34-1E81DA760681}"/>
          </ac:spMkLst>
        </pc:spChg>
      </pc:sldChg>
      <pc:sldChg chg="delSp">
        <pc:chgData name="박동규" userId="cebcdd3f-733e-4af1-b963-9742717e494c" providerId="ADAL" clId="{5134C1DE-E1C2-4762-8F07-8679C8E39EFE}" dt="2021-07-05T01:43:49.044" v="53" actId="478"/>
        <pc:sldMkLst>
          <pc:docMk/>
          <pc:sldMk cId="1062169525" sldId="406"/>
        </pc:sldMkLst>
        <pc:spChg chg="del">
          <ac:chgData name="박동규" userId="cebcdd3f-733e-4af1-b963-9742717e494c" providerId="ADAL" clId="{5134C1DE-E1C2-4762-8F07-8679C8E39EFE}" dt="2021-07-05T01:43:49.044" v="53" actId="478"/>
          <ac:spMkLst>
            <pc:docMk/>
            <pc:sldMk cId="1062169525" sldId="406"/>
            <ac:spMk id="4" creationId="{284436EF-62E6-4C10-AB34-1E81DA760681}"/>
          </ac:spMkLst>
        </pc:spChg>
      </pc:sldChg>
      <pc:sldChg chg="modSp add">
        <pc:chgData name="박동규" userId="cebcdd3f-733e-4af1-b963-9742717e494c" providerId="ADAL" clId="{5134C1DE-E1C2-4762-8F07-8679C8E39EFE}" dt="2021-07-14T02:22:12.467" v="96" actId="20577"/>
        <pc:sldMkLst>
          <pc:docMk/>
          <pc:sldMk cId="2802161269" sldId="433"/>
        </pc:sldMkLst>
        <pc:spChg chg="mod">
          <ac:chgData name="박동규" userId="cebcdd3f-733e-4af1-b963-9742717e494c" providerId="ADAL" clId="{5134C1DE-E1C2-4762-8F07-8679C8E39EFE}" dt="2021-07-14T02:22:12.467" v="96" actId="20577"/>
          <ac:spMkLst>
            <pc:docMk/>
            <pc:sldMk cId="2802161269" sldId="433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A58B39-FE61-406B-AE7F-9D97F675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977D2F-C788-478E-A792-42FB29CF3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8A97D0-5B6A-4BA9-BA93-1E30E738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BBF9033-658B-4800-886B-F5644119F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49135"/>
            <a:ext cx="10515599" cy="581890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966345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9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0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8461"/>
          </a:xfrm>
        </p:spPr>
        <p:txBody>
          <a:bodyPr>
            <a:normAutofit/>
          </a:bodyPr>
          <a:lstStyle>
            <a:lvl1pPr>
              <a:defRPr sz="3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76855"/>
            <a:ext cx="10515600" cy="4800108"/>
          </a:xfrm>
        </p:spPr>
        <p:txBody>
          <a:bodyPr/>
          <a:lstStyle>
            <a:lvl1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2pPr>
            <a:lvl3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3pPr>
            <a:lvl4pPr>
              <a:defRPr sz="1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4pPr>
            <a:lvl5pPr>
              <a:defRPr sz="1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B917E565-B88F-4C23-B4DC-EFF10FF7FA34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FFD5319A-5D1B-49C5-8282-C4DEE4CA52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7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1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7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E565-B88F-4C23-B4DC-EFF10FF7FA34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1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21428" y="1122362"/>
            <a:ext cx="6456764" cy="1709849"/>
          </a:xfrm>
        </p:spPr>
        <p:txBody>
          <a:bodyPr anchor="b">
            <a:normAutofit/>
          </a:bodyPr>
          <a:lstStyle/>
          <a:p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</a:t>
            </a:r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 고급 인공</a:t>
            </a:r>
            <a:endParaRPr lang="en-US" altLang="ko-KR" sz="3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신경망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4" y="1575791"/>
            <a:ext cx="5265574" cy="36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93076"/>
            <a:ext cx="10515599" cy="507496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초기화는 활성화 함수의 특성에 따라 다르게 설정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시그모이드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함수가 역전파에 부적합한 것으로 드러나자 다양한 활성화 함수가 시도되었고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신경망의 층이 늘어날수록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ReLU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같은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정류화 함수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rectifiers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들이 더 잘 동작하는 것이 발견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허카이밍</a:t>
            </a:r>
            <a:r>
              <a:rPr lang="en-US" altLang="ko-KR" sz="2000" b="1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He </a:t>
            </a:r>
            <a:r>
              <a:rPr lang="en-US" altLang="ko-KR" sz="2000" b="1" baseline="30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Kaiming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 </a:t>
            </a:r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샹위</a:t>
            </a:r>
            <a:r>
              <a:rPr lang="en-US" altLang="ko-KR" sz="2000" b="1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Zhang </a:t>
            </a:r>
            <a:r>
              <a:rPr lang="en-US" altLang="ko-KR" sz="2000" b="1" baseline="30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Xiangyu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런샤오칭</a:t>
            </a:r>
            <a:r>
              <a:rPr lang="en-US" altLang="ko-KR" sz="2000" b="1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Ren </a:t>
            </a:r>
            <a:r>
              <a:rPr lang="en-US" altLang="ko-KR" sz="2000" b="1" baseline="30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Shaoqing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순지안</a:t>
            </a:r>
            <a:r>
              <a:rPr lang="en-US" altLang="ko-KR" sz="2000" b="1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Sun Jian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은닉층을 매우 많이 쌓은 신경망에서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ReLU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활성화를 사용할 때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글로럿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초기화보다 수렴을 빠르게 하는 초기화 기법을 제안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허 초기화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He initialization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 불린다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pPr lvl="2"/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연결강도를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초기화할 때 표준편차가 다음이 되는 정규 분포로 난수를 발생시키는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B9EE0-D9C1-40A7-B5D8-598B1677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092" y="4016229"/>
            <a:ext cx="2681816" cy="15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0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 </a:t>
            </a:r>
            <a:r>
              <a:rPr lang="ko-KR" altLang="en-US" dirty="0"/>
              <a:t>활성화 함수의 다양화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초기화 방법들을 서로 비교하면 그림과 같으며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글로럿의</a:t>
                </a:r>
                <a:r>
                  <a:rPr lang="ko-KR" altLang="en-US" dirty="0"/>
                  <a:t> 초기화 방법은 균등 분포로 제안되었는데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가중치의 표준편차가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𝑓𝑎</m:t>
                            </m:r>
                            <m:sSub>
                              <m:sSubPr>
                                <m:ctrlPr>
                                  <a:rPr lang="en-US" altLang="ko-KR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𝑣𝑔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가 되도록 한 것</a:t>
                </a:r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ko-KR" altLang="en-US" dirty="0"/>
                  <a:t>의 평균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80F6AC9-0C64-48FF-9701-0AFC6754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411" y="2626367"/>
            <a:ext cx="6789907" cy="355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6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1545"/>
            <a:ext cx="10515599" cy="5106499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서로 다른 초기화 방법이 제안된 이유는 활성화 함수에 따라 신호 전파가 다르기 때문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깊은 층을 가진 네트워크에서는 활성화 함수가 포화되지 않는 </a:t>
            </a:r>
            <a:r>
              <a:rPr lang="en-US" altLang="ko-KR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ReLU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그 변형들이 오차 기울기를 잘 전달할 수 있는 것으로 알려짐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ReLU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쉽게 죽는다는 단점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사용하는 노드가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출력하게 되면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해당 노드의 미분은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 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오차를 아래로 전달하지 못해 계속해서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출력하는 노드로 남게 되는 것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</a:t>
            </a:r>
            <a:r>
              <a:rPr lang="en-US" altLang="ko-KR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ReLU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개선하기 위해 만들어진 활성화 함수들은 </a:t>
            </a:r>
            <a:r>
              <a:rPr lang="en-US" altLang="ko-KR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ReLU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변종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variants</a:t>
            </a:r>
            <a:endParaRPr lang="ko-KR" altLang="en-US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4504C1-D110-4337-ABC4-370077A9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891" y="1947065"/>
            <a:ext cx="4058216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00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187669"/>
                <a:ext cx="10515599" cy="498037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첫 번째는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새는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leaky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en-US" altLang="ko-KR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ReLU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다음과 같은 식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입력이 음수인 곳에서도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출력하지 않고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보다 작은 기울기로 약간의 신호를 내어 보냄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구간의 미분은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되고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값은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아니기 때문에 오차를 내려 보내어 연결강도 조정하는 일이 가능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187669"/>
                <a:ext cx="10515599" cy="4980375"/>
              </a:xfrm>
              <a:blipFill>
                <a:blip r:embed="rId2"/>
                <a:stretch>
                  <a:fillRect l="-522" t="-1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BAF5857-C17A-48ED-B686-42C169106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36" y="1764910"/>
            <a:ext cx="6992326" cy="60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4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허 초기화를 제안한 논문에서 함께 제안한 활성화 </a:t>
                </a:r>
                <a:r>
                  <a:rPr lang="ko-KR" altLang="en-US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함수</a:t>
                </a:r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2000" dirty="0" err="1" smtClean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매개변수화</a:t>
                </a:r>
                <a:r>
                  <a:rPr lang="ko-KR" altLang="en-US" sz="2000" dirty="0" smtClean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en-US" altLang="ko-KR" sz="2000" dirty="0" err="1" smtClean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ReLU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즉 </a:t>
                </a:r>
                <a:r>
                  <a:rPr lang="en-US" altLang="ko-KR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PReLU</a:t>
                </a:r>
                <a:r>
                  <a:rPr lang="en-US" altLang="ko-KR" sz="2000" baseline="30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parametric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en-US" altLang="ko-KR" sz="2000" baseline="30000" dirty="0" err="1" smtClean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ReLU</a:t>
                </a:r>
                <a:r>
                  <a:rPr lang="en-US" altLang="ko-KR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6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</a:t>
                </a:r>
                <a:r>
                  <a:rPr lang="ko-KR" altLang="en-US" sz="16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하이퍼</a:t>
                </a:r>
                <a:r>
                  <a:rPr lang="ko-KR" altLang="en-US" sz="16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파라미터가 아니라 파라미터로 만들어 학습 과정에 이것도 함께 학습되게 하는 </a:t>
                </a:r>
                <a:r>
                  <a:rPr lang="ko-KR" altLang="en-US" sz="16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것</a:t>
                </a:r>
                <a:endParaRPr lang="en-US" altLang="ko-KR" sz="16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2"/>
                <a:endParaRPr lang="en-US" altLang="ko-KR" sz="16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음수 구간에서 선형 모델을 사용하지 않고 지수 함수를 사용하는 다음과 같은 </a:t>
                </a:r>
                <a:r>
                  <a:rPr lang="en-US" altLang="ko-KR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ELU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모델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도 제안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새는 </a:t>
                </a:r>
                <a:r>
                  <a:rPr lang="en-US" altLang="ko-KR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ReLU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마찬가지로 음수 구간에서 음수 출력을 하여 사라지는 기울기 문제를 </a:t>
                </a:r>
                <a:r>
                  <a:rPr lang="ko-KR" altLang="en-US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완화</a:t>
                </a:r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이면 함수가 어디서나 미분가능하다는 장점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경사 하강법의 동작이 튀지 않게 만들지만 계산 비용이 </a:t>
                </a:r>
                <a:r>
                  <a:rPr lang="en-US" altLang="ko-KR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ReLU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보다 크다는 점은 단점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22" t="-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02BAA9E-D0EF-4BAB-A18B-CC2918C5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838" y="2209630"/>
            <a:ext cx="3702934" cy="9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08AF22-9FBB-445F-9155-95B2B268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84" y="695350"/>
            <a:ext cx="10350230" cy="51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25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8.4 </a:t>
            </a:r>
            <a:r>
              <a:rPr lang="ko-KR" altLang="en-US" sz="4000" dirty="0"/>
              <a:t>최적화 기법 </a:t>
            </a:r>
            <a:r>
              <a:rPr lang="en-US" altLang="ko-KR" sz="4000" dirty="0"/>
              <a:t>- </a:t>
            </a:r>
            <a:r>
              <a:rPr lang="ko-KR" altLang="en-US" sz="4000" dirty="0"/>
              <a:t>경사 </a:t>
            </a:r>
            <a:r>
              <a:rPr lang="ko-KR" altLang="en-US" sz="4000" dirty="0" err="1"/>
              <a:t>하강법의</a:t>
            </a:r>
            <a:r>
              <a:rPr lang="ko-KR" altLang="en-US" sz="4000" dirty="0"/>
              <a:t> 문제와 개선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75337"/>
                <a:ext cx="10515600" cy="3801625"/>
              </a:xfrm>
            </p:spPr>
            <p:txBody>
              <a:bodyPr/>
              <a:lstStyle/>
              <a:p>
                <a:r>
                  <a:rPr lang="ko-KR" altLang="en-US" dirty="0"/>
                  <a:t>인공 신경망 모델의 학습에 사용되는 경사 하강법은 파라미터가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/>
                  <a:t>일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오차를 측정하는 손실함수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ko-KR" altLang="en-US" dirty="0"/>
                  <a:t>를 정의하고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파라미터에 대한 손실함수의 기울기를 따라 파라미터를 수정하는 방법</a:t>
                </a:r>
                <a:endParaRPr lang="en-US" altLang="ko-KR" dirty="0"/>
              </a:p>
              <a:p>
                <a:r>
                  <a:rPr lang="ko-KR" altLang="en-US" dirty="0"/>
                  <a:t>수정하는 정도가 </a:t>
                </a:r>
                <a:r>
                  <a:rPr lang="ko-KR" altLang="en-US" dirty="0" err="1"/>
                  <a:t>학습률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dirty="0"/>
                  <a:t>이며 경사 하강법의 기본적인 수식</a:t>
                </a:r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ko-KR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ko-KR" altLang="en-US" dirty="0"/>
                  <a:t>는 파라미터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/>
                  <a:t>에 대한 </a:t>
                </a:r>
                <a:r>
                  <a:rPr lang="ko-KR" altLang="en-US" dirty="0" err="1"/>
                  <a:t>손실함수의</a:t>
                </a:r>
                <a:r>
                  <a:rPr lang="ko-KR" altLang="en-US" dirty="0"/>
                  <a:t> 기울기 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75337"/>
                <a:ext cx="10515600" cy="3801625"/>
              </a:xfrm>
              <a:blipFill>
                <a:blip r:embed="rId2"/>
                <a:stretch>
                  <a:fillRect l="-406" t="-1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FC81FEC-660B-4CDA-9314-CACA507A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629" y="4001294"/>
            <a:ext cx="3162742" cy="6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38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98179"/>
            <a:ext cx="10515599" cy="4969865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그림의 왼쪽처럼 오차 곡면이 최적해를 중심으로 하는 동심원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(3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차원에서는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sphere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4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이상에서는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초구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hypersphere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될 것이다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모양일 경우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오차를 표현하는 손실 함수 곡면의 기울기의 반대방향은 언제나 최적해를 정확히 가리킴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곡면이 오른쪽과 같이 특정한 방향으로 늘어난 형태라고 생각하면 </a:t>
            </a:r>
            <a:r>
              <a:rPr lang="ko-KR" altLang="en-US" sz="1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기울기를 따라 가는 방법은 최적해를 향하는 가장 빠른 길을 따르지 못 함</a:t>
            </a:r>
            <a:endParaRPr lang="ko-KR" altLang="en-US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8A247B-9AFB-498A-B169-330448E5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09" y="3030874"/>
            <a:ext cx="9066179" cy="313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7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030014"/>
                <a:ext cx="10515599" cy="5138030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학습률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기울기를 따라 얼마나 이동할 것인지를 결정하는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하이퍼파라미터이며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작게 유지하면 기울기를 따라 조금씩 움직일 것이고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그 결과는 아래 그림과 같이 급한 경사를 먼저 내려간 뒤에 골을 따라 최적해로 이동하게 될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학습률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너무 큰 값이 되면 다음과 같이 골을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여러번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건너며 빠르게 수렴하지 못 하거나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심지어 발산해 버릴 수도 있음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030014"/>
                <a:ext cx="10515599" cy="5138030"/>
              </a:xfrm>
              <a:blipFill>
                <a:blip r:embed="rId2"/>
                <a:stretch>
                  <a:fillRect l="-522" t="-1186" r="-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E2E7599-2439-490C-85A3-56D427E3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352" y="2096310"/>
            <a:ext cx="5097294" cy="13326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C9DA73-6D0E-445A-BFF9-A952F042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977" y="4287360"/>
            <a:ext cx="5642043" cy="16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5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662152"/>
                <a:ext cx="10515599" cy="3363310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이러한 문제를 막는 방법은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안전하게 작은 값으로 두는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학습률을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작은 값으로 둔다는 것은 한 번 계산할 때 움직이는 거리가 작아지는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이것은 최적해에 도달하기 위해 더 많은 기울기 계산을 해야 한다는 것을 의미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문제를 개선하고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학습률을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크게 하면서 큰 걸음으로 최적해에 도달할 수 있도록 하는 다양한 변형 기법들이 </a:t>
                </a:r>
                <a:r>
                  <a:rPr lang="ko-KR" altLang="en-US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등장</a:t>
                </a:r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모멘텀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momentum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사용하는 방법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이것은 현재 위치에서 계산된 기울기만으로 이동할 방향을 정하는 것이 아니라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지금까지 </a:t>
                </a:r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기울기를 따라 이동한 경로를 누적한 모멘텀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정의하고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이를 이용해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파라미터를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갱신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모멘텀은 매번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의해 감쇠하고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오차곡면의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새로운 기울기를 따라 이동하는 정도가 추가로 누적됨</a:t>
                </a:r>
              </a:p>
              <a:p>
                <a:endPara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662152"/>
                <a:ext cx="10515599" cy="3363310"/>
              </a:xfrm>
              <a:blipFill>
                <a:blip r:embed="rId2"/>
                <a:stretch>
                  <a:fillRect l="-522" t="-1815" r="-348" b="-3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D7B58C4C-B6A6-419D-90E4-5FEC60F3C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88" y="4709153"/>
            <a:ext cx="3200846" cy="11812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2090D4-18A9-468C-8AF4-22DE353A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622" y="4025462"/>
            <a:ext cx="6614809" cy="25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081" y="517586"/>
            <a:ext cx="11054621" cy="5777447"/>
            <a:chOff x="1043098" y="4462353"/>
            <a:chExt cx="6985286" cy="1832681"/>
          </a:xfrm>
        </p:grpSpPr>
        <p:sp>
          <p:nvSpPr>
            <p:cNvPr id="5" name="모서리가 둥근 직사각형 2"/>
            <p:cNvSpPr/>
            <p:nvPr/>
          </p:nvSpPr>
          <p:spPr>
            <a:xfrm>
              <a:off x="1043098" y="4462353"/>
              <a:ext cx="1905910" cy="183886"/>
            </a:xfrm>
            <a:custGeom>
              <a:avLst/>
              <a:gdLst>
                <a:gd name="connsiteX0" fmla="*/ 0 w 1080120"/>
                <a:gd name="connsiteY0" fmla="*/ 60008 h 360040"/>
                <a:gd name="connsiteX1" fmla="*/ 60008 w 1080120"/>
                <a:gd name="connsiteY1" fmla="*/ 0 h 360040"/>
                <a:gd name="connsiteX2" fmla="*/ 1020112 w 1080120"/>
                <a:gd name="connsiteY2" fmla="*/ 0 h 360040"/>
                <a:gd name="connsiteX3" fmla="*/ 1080120 w 1080120"/>
                <a:gd name="connsiteY3" fmla="*/ 60008 h 360040"/>
                <a:gd name="connsiteX4" fmla="*/ 1080120 w 1080120"/>
                <a:gd name="connsiteY4" fmla="*/ 300032 h 360040"/>
                <a:gd name="connsiteX5" fmla="*/ 1020112 w 1080120"/>
                <a:gd name="connsiteY5" fmla="*/ 360040 h 360040"/>
                <a:gd name="connsiteX6" fmla="*/ 60008 w 1080120"/>
                <a:gd name="connsiteY6" fmla="*/ 360040 h 360040"/>
                <a:gd name="connsiteX7" fmla="*/ 0 w 1080120"/>
                <a:gd name="connsiteY7" fmla="*/ 300032 h 360040"/>
                <a:gd name="connsiteX8" fmla="*/ 0 w 1080120"/>
                <a:gd name="connsiteY8" fmla="*/ 60008 h 360040"/>
                <a:gd name="connsiteX0" fmla="*/ 0 w 1080630"/>
                <a:gd name="connsiteY0" fmla="*/ 60008 h 360040"/>
                <a:gd name="connsiteX1" fmla="*/ 60008 w 1080630"/>
                <a:gd name="connsiteY1" fmla="*/ 0 h 360040"/>
                <a:gd name="connsiteX2" fmla="*/ 1020112 w 1080630"/>
                <a:gd name="connsiteY2" fmla="*/ 0 h 360040"/>
                <a:gd name="connsiteX3" fmla="*/ 1080120 w 1080630"/>
                <a:gd name="connsiteY3" fmla="*/ 60008 h 360040"/>
                <a:gd name="connsiteX4" fmla="*/ 1080120 w 1080630"/>
                <a:gd name="connsiteY4" fmla="*/ 300032 h 360040"/>
                <a:gd name="connsiteX5" fmla="*/ 1053449 w 1080630"/>
                <a:gd name="connsiteY5" fmla="*/ 360040 h 360040"/>
                <a:gd name="connsiteX6" fmla="*/ 60008 w 1080630"/>
                <a:gd name="connsiteY6" fmla="*/ 360040 h 360040"/>
                <a:gd name="connsiteX7" fmla="*/ 0 w 1080630"/>
                <a:gd name="connsiteY7" fmla="*/ 300032 h 360040"/>
                <a:gd name="connsiteX8" fmla="*/ 0 w 1080630"/>
                <a:gd name="connsiteY8" fmla="*/ 60008 h 360040"/>
                <a:gd name="connsiteX0" fmla="*/ 510 w 1081140"/>
                <a:gd name="connsiteY0" fmla="*/ 60008 h 362421"/>
                <a:gd name="connsiteX1" fmla="*/ 60518 w 1081140"/>
                <a:gd name="connsiteY1" fmla="*/ 0 h 362421"/>
                <a:gd name="connsiteX2" fmla="*/ 1020622 w 1081140"/>
                <a:gd name="connsiteY2" fmla="*/ 0 h 362421"/>
                <a:gd name="connsiteX3" fmla="*/ 1080630 w 1081140"/>
                <a:gd name="connsiteY3" fmla="*/ 60008 h 362421"/>
                <a:gd name="connsiteX4" fmla="*/ 1080630 w 1081140"/>
                <a:gd name="connsiteY4" fmla="*/ 300032 h 362421"/>
                <a:gd name="connsiteX5" fmla="*/ 1053959 w 1081140"/>
                <a:gd name="connsiteY5" fmla="*/ 360040 h 362421"/>
                <a:gd name="connsiteX6" fmla="*/ 27180 w 1081140"/>
                <a:gd name="connsiteY6" fmla="*/ 362421 h 362421"/>
                <a:gd name="connsiteX7" fmla="*/ 510 w 1081140"/>
                <a:gd name="connsiteY7" fmla="*/ 300032 h 362421"/>
                <a:gd name="connsiteX8" fmla="*/ 510 w 1081140"/>
                <a:gd name="connsiteY8" fmla="*/ 60008 h 3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140" h="362421">
                  <a:moveTo>
                    <a:pt x="510" y="60008"/>
                  </a:moveTo>
                  <a:cubicBezTo>
                    <a:pt x="510" y="26866"/>
                    <a:pt x="27376" y="0"/>
                    <a:pt x="60518" y="0"/>
                  </a:cubicBezTo>
                  <a:lnTo>
                    <a:pt x="1020622" y="0"/>
                  </a:lnTo>
                  <a:cubicBezTo>
                    <a:pt x="1053764" y="0"/>
                    <a:pt x="1080630" y="26866"/>
                    <a:pt x="1080630" y="60008"/>
                  </a:cubicBezTo>
                  <a:lnTo>
                    <a:pt x="1080630" y="300032"/>
                  </a:lnTo>
                  <a:cubicBezTo>
                    <a:pt x="1080630" y="333174"/>
                    <a:pt x="1087101" y="360040"/>
                    <a:pt x="1053959" y="360040"/>
                  </a:cubicBezTo>
                  <a:lnTo>
                    <a:pt x="27180" y="362421"/>
                  </a:lnTo>
                  <a:cubicBezTo>
                    <a:pt x="-5962" y="362421"/>
                    <a:pt x="510" y="333174"/>
                    <a:pt x="510" y="300032"/>
                  </a:cubicBezTo>
                  <a:lnTo>
                    <a:pt x="510" y="60008"/>
                  </a:lnTo>
                  <a:close/>
                </a:path>
              </a:pathLst>
            </a:custGeom>
            <a:solidFill>
              <a:srgbClr val="59837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43608" y="4481073"/>
              <a:ext cx="6984776" cy="1813961"/>
              <a:chOff x="643260" y="2641203"/>
              <a:chExt cx="6984776" cy="181396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804007" y="2641203"/>
                <a:ext cx="1583395" cy="146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이장에서 배울 것들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" name="직사각형 32"/>
              <p:cNvSpPr/>
              <p:nvPr/>
            </p:nvSpPr>
            <p:spPr>
              <a:xfrm>
                <a:off x="643260" y="2806369"/>
                <a:ext cx="6984776" cy="1648795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직사각형 23"/>
              <p:cNvSpPr>
                <a:spLocks noChangeArrowheads="1"/>
              </p:cNvSpPr>
              <p:nvPr/>
            </p:nvSpPr>
            <p:spPr bwMode="auto">
              <a:xfrm>
                <a:off x="854031" y="2923423"/>
                <a:ext cx="6696744" cy="529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신경망을 이용한 학습 모델은 층을 계속 쌓으면 어떤 문제가 있는가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활성화 함수를 바꾸는 것은 </a:t>
                </a: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역전파에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어떤 영향을 미치는가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연결강도의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초기화와 최적화 함수의 개선으로 학습의 효율을 높일 수 있는가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심층 신경망은 어떤 장점과 한계를 가지게 되는가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33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8.5 </a:t>
            </a:r>
            <a:r>
              <a:rPr lang="ko-KR" altLang="en-US" dirty="0"/>
              <a:t>다양한 최적화 기법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모멘텀을 고려한 경사 </a:t>
            </a:r>
            <a:r>
              <a:rPr lang="ko-KR" altLang="en-US" dirty="0" err="1"/>
              <a:t>하강법</a:t>
            </a:r>
            <a:r>
              <a:rPr lang="ko-KR" altLang="en-US" dirty="0"/>
              <a:t> 뿐만 아니라 다양한 최적화 기법이 </a:t>
            </a:r>
            <a:r>
              <a:rPr lang="ko-KR" altLang="en-US" dirty="0" smtClean="0"/>
              <a:t>제안</a:t>
            </a:r>
            <a:endParaRPr lang="en-US" altLang="ko-KR" dirty="0" smtClean="0"/>
          </a:p>
          <a:p>
            <a:pPr lvl="1"/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네스테로프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가속 경사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Nesterov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 accelerated gradient </a:t>
            </a:r>
            <a:r>
              <a:rPr lang="ko-KR" altLang="en-US" dirty="0"/>
              <a:t>기법</a:t>
            </a:r>
            <a:endParaRPr lang="en-US" altLang="ko-KR" dirty="0"/>
          </a:p>
          <a:p>
            <a:pPr lvl="1"/>
            <a:r>
              <a:rPr lang="ko-KR" altLang="en-US" dirty="0"/>
              <a:t>손실 함수 곡면의 기울기를 계산할 때 이전 모멘텀만큼 이동한 곳에서 기울기를 측정하여 이 기울기와 모멘텀을 함께 고려하여 최종적으로 이동할 곳을 찾는 것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FEBD4-A682-43A2-8B7C-444924D9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20" y="4281582"/>
            <a:ext cx="3990573" cy="15500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B15D29-BAF6-4EFD-826D-AF878033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793" y="3758596"/>
            <a:ext cx="7556938" cy="25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61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349135"/>
                <a:ext cx="11269717" cy="5818909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변형된 경사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하강법이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필요한 이유는 이것은 손실 함수 곡면이 동그란 공 모양이 아니고 특정한 축 방향으로 늘어나 있기 때문이라고 생각할 수 있다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길게 늘어난 있는 축 방향으로 손실 함수 곡면의 크기를 줄여주면 더 좋은 수렴 성능을 보일 수 있을 것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적응적 경사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adaptive gradient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기법인 </a:t>
                </a:r>
                <a:r>
                  <a:rPr lang="en-US" altLang="ko-KR" sz="18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AdaGrad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기울기를 구할 때마다 기울기 벡터의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번째 요소의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제곱값을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구해서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누적한다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누적값은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해당 차원의 경사가 급할수록 큰 값이 되므로 기울기를 따라 파라미터를 이동할 때 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값으로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학습률을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조정하여 경사가 급한 곳은 천천히 이동하게 하면 손실 함수 곡면의 왜곡을 보정하는 역할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제곱근으로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학습률을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나누는 방식으로 간단히 구현할 수 있다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수식은 아래와 같다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은 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으로 나누는 일을 막기 위한 작은 상수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349135"/>
                <a:ext cx="11269717" cy="5818909"/>
              </a:xfrm>
              <a:blipFill>
                <a:blip r:embed="rId2"/>
                <a:stretch>
                  <a:fillRect l="-379" t="-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EC617A0-CC66-427E-AE8F-2BD5B91C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143" y="3080689"/>
            <a:ext cx="4696372" cy="18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72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방법은 손실함수 곡면의 왜곡을 수정하지만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지속적으로 증가하게 된다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</a:p>
              <a:p>
                <a:pPr lvl="1"/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학습의 후반부에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학습률은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큰 수로 나누어지기 때문에 점점 해를 찾는 속도가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느려짐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제프리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힌튼 교수는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머신러닝을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위한 신경망 강의에서 이런 문제를 해결한 방법인 </a:t>
                </a:r>
                <a:r>
                  <a:rPr lang="en-US" altLang="ko-KR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RMSProp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알고리즘을 소개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기법은 간단히 이전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일정한 비율로 쇠퇴하게 만들고 새로운 값이 쇠퇴한 만큼 추가되도록 하는 것으로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쇠퇴 비율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보통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0.9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정도를 </a:t>
                </a:r>
                <a:r>
                  <a:rPr lang="ko-KR" altLang="en-US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사용</a:t>
                </a:r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현재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가장 인기 있는 최적화 방법 중에 하나는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모멘텀 최적화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:r>
                  <a:rPr lang="en-US" altLang="ko-KR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RMSProp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섞어서 사용하는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적응적 모멘텀 추정 기법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adaptive momentum estimation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일반적으로 </a:t>
                </a:r>
                <a:r>
                  <a:rPr lang="en-US" altLang="ko-KR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Adam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이라 부르는 기법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방법에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네스테로프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기법을 추가적으로 혼합한 방법인 </a:t>
                </a:r>
                <a:r>
                  <a:rPr lang="en-US" altLang="ko-KR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Nadam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도 좋은 성능을 보인다고 알려짐</a:t>
                </a:r>
              </a:p>
              <a:p>
                <a:endPara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22" t="-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E1974D7-B76F-4A5F-B0CA-5CC2D8E3B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89" y="2944219"/>
            <a:ext cx="4286848" cy="628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C21D4A-B83C-47BE-A05B-02C7607E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07" y="2589812"/>
            <a:ext cx="4416358" cy="13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58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8.6 </a:t>
            </a:r>
            <a:r>
              <a:rPr lang="ko-KR" altLang="en-US" dirty="0" err="1"/>
              <a:t>텐서플로우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딥러닝을</a:t>
            </a:r>
            <a:r>
              <a:rPr lang="ko-KR" altLang="en-US" dirty="0"/>
              <a:t> 위한 프레임워크로는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텐서플로우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테아노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theano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파이토치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pytorch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</a:rPr>
              <a:t>mxnet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케라스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사이킷런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scikit-learn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NLTK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이들 중에서 현재 가장 많은 사용자를 확보하고 있는 프레임워크는 바로  </a:t>
            </a:r>
            <a:r>
              <a:rPr lang="ko-KR" altLang="en-US" dirty="0" err="1"/>
              <a:t>텐서플로우</a:t>
            </a:r>
            <a:endParaRPr lang="en-US" altLang="ko-KR" dirty="0"/>
          </a:p>
          <a:p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텐서플로우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ko-KR" altLang="en-US" dirty="0"/>
              <a:t>는 </a:t>
            </a:r>
            <a:r>
              <a:rPr lang="ko-KR" altLang="en-US" b="1" dirty="0" err="1"/>
              <a:t>머신러닝과</a:t>
            </a:r>
            <a:r>
              <a:rPr lang="ko-KR" altLang="en-US" b="1" dirty="0"/>
              <a:t> </a:t>
            </a:r>
            <a:r>
              <a:rPr lang="ko-KR" altLang="en-US" b="1" dirty="0" err="1"/>
              <a:t>딥러닝을</a:t>
            </a:r>
            <a:r>
              <a:rPr lang="ko-KR" altLang="en-US" b="1" dirty="0"/>
              <a:t> 위한 오픈소스 프레임워크</a:t>
            </a:r>
            <a:r>
              <a:rPr lang="ko-KR" altLang="en-US" dirty="0"/>
              <a:t>로 구글의 인공지능 개발부서에서 개발하여 내부적으로 사용하다가 </a:t>
            </a:r>
            <a:r>
              <a:rPr lang="en-US" altLang="ko-KR" dirty="0"/>
              <a:t>2015</a:t>
            </a:r>
            <a:r>
              <a:rPr lang="ko-KR" altLang="en-US" dirty="0"/>
              <a:t>년에 오픈소스로 공개되어 현재 </a:t>
            </a:r>
            <a:r>
              <a:rPr lang="ko-KR" altLang="en-US" dirty="0" err="1"/>
              <a:t>텐서플로우</a:t>
            </a:r>
            <a:r>
              <a:rPr lang="en-US" altLang="ko-KR" dirty="0"/>
              <a:t>2 </a:t>
            </a:r>
            <a:r>
              <a:rPr lang="ko-KR" altLang="en-US" dirty="0"/>
              <a:t>버전으로 발전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A33A79-BEA2-43A7-A603-73093CBE4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10" y="4532751"/>
            <a:ext cx="6322979" cy="19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25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767" y="830318"/>
            <a:ext cx="6319344" cy="5085478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텐서플로우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역시 기계학습을 위한 많은 학습 데이터를 제공하고 있는데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중 하나인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MNIST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데이터를 사용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미국 국립표준 연구소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National Institute of Standards and Technology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에서는 손으로 쓴 숫자들로 이루어진 글씨 데이터를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스캐닝하여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다양한 화상처리 시스템에서 사용하기 위하여 제공하고 있는데 이 데이터가 바로 </a:t>
            </a: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MNIST</a:t>
            </a:r>
            <a:r>
              <a:rPr lang="en-US" altLang="ko-KR" sz="20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Modified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National Institute of Standards and Technology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데이터베이스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이미지로 보여진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볼 때 인간은 시세포를 통해서 정보를 받아들이지만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시세포에서 숫자를 인식을 하는 것은 아니다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시세포로부터 전달된 자극은 뇌에 있는 무수히 많은 신경세포들의 연속적인 자극을 활성화시키며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과정을 통해 숫자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인식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컴퓨터를 이용한 다층 신경망 역시 디지털 신호로 입력된 픽셀 데이터를 여러 은닉층을 통해서 출력층에 있는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예측되도록 만드는 과정이 필요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2D4703-3879-40D8-A8FD-9826637E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370" y="1208839"/>
            <a:ext cx="5140809" cy="37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93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8.7 </a:t>
            </a:r>
            <a:r>
              <a:rPr lang="ko-KR" altLang="en-US" sz="3200" dirty="0" err="1"/>
              <a:t>텐서플로우로</a:t>
            </a:r>
            <a:r>
              <a:rPr lang="ko-KR" altLang="en-US" sz="3200" dirty="0"/>
              <a:t> 시작하는 </a:t>
            </a:r>
            <a:r>
              <a:rPr lang="en-US" altLang="ko-KR" sz="3200" dirty="0"/>
              <a:t>Hello world! - MNIST </a:t>
            </a:r>
            <a:r>
              <a:rPr lang="ko-KR" altLang="en-US" sz="3200" dirty="0"/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03586"/>
            <a:ext cx="10515600" cy="5073377"/>
          </a:xfrm>
        </p:spPr>
        <p:txBody>
          <a:bodyPr/>
          <a:lstStyle/>
          <a:p>
            <a:r>
              <a:rPr lang="ko-KR" altLang="en-US" dirty="0"/>
              <a:t>이 문장은 </a:t>
            </a:r>
            <a:r>
              <a:rPr lang="en-US" altLang="ko-KR" dirty="0"/>
              <a:t>1978</a:t>
            </a:r>
            <a:r>
              <a:rPr lang="ko-KR" altLang="en-US" dirty="0"/>
              <a:t>년 출판된 브라이언 </a:t>
            </a:r>
            <a:r>
              <a:rPr lang="ko-KR" altLang="en-US" dirty="0" err="1"/>
              <a:t>커니건과</a:t>
            </a:r>
            <a:r>
              <a:rPr lang="ko-KR" altLang="en-US" dirty="0"/>
              <a:t> 데니스 리치의 </a:t>
            </a:r>
            <a:r>
              <a:rPr lang="en-US" altLang="ko-KR" dirty="0"/>
              <a:t>"The C Programming Language</a:t>
            </a:r>
            <a:r>
              <a:rPr lang="en-US" altLang="ko-KR" dirty="0" smtClean="0"/>
              <a:t>"</a:t>
            </a:r>
            <a:r>
              <a:rPr lang="ko-KR" altLang="en-US" dirty="0" smtClean="0"/>
              <a:t>에 등장</a:t>
            </a:r>
            <a:endParaRPr lang="en-US" altLang="ko-KR" dirty="0"/>
          </a:p>
          <a:p>
            <a:r>
              <a:rPr lang="ko-KR" altLang="en-US" dirty="0" smtClean="0"/>
              <a:t>이후 여러 </a:t>
            </a:r>
            <a:r>
              <a:rPr lang="ko-KR" altLang="en-US" dirty="0"/>
              <a:t>프로그래밍 언어들도 이 문장을 출력하는 것을 가장 먼저 시작하는 관례가 만들어짐</a:t>
            </a:r>
            <a:endParaRPr lang="en-US" altLang="ko-KR" dirty="0"/>
          </a:p>
          <a:p>
            <a:r>
              <a:rPr lang="ko-KR" altLang="en-US" dirty="0" err="1" smtClean="0"/>
              <a:t>텐서플로우의</a:t>
            </a:r>
            <a:r>
              <a:rPr lang="ko-KR" altLang="en-US" dirty="0" smtClean="0"/>
              <a:t> </a:t>
            </a:r>
            <a:r>
              <a:rPr lang="en-US" altLang="ko-KR" dirty="0"/>
              <a:t>Hello world!</a:t>
            </a:r>
            <a:r>
              <a:rPr lang="ko-KR" altLang="en-US" dirty="0"/>
              <a:t>를 시작해보자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300C0-A9E6-46D7-BF57-36ADB969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34" y="2362247"/>
            <a:ext cx="8167825" cy="42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98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794FA3-8D87-4C52-BF60-98245F0F8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25" y="610524"/>
            <a:ext cx="9202434" cy="16385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6CA082-65CE-4EE4-BC83-A00132CC6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725" y="2249053"/>
            <a:ext cx="922148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0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출력 결과는 대부분의 수가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값을 가지며 최소값이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이고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최대값이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255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정수 데이터임을 알 수 있음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데이터의 형태가 기울어진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비슷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이제 다음과 같은 방법으로 부드럽게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보간된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회색조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이미지로 만들어 이 배열의 의미를 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이해하자</a:t>
            </a:r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배열 데이터는 숫자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손글씨와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비슷한 이미지 임을 알 수 있는데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이미지의 의미는 다음과 같이 </a:t>
            </a:r>
            <a:r>
              <a:rPr lang="en-US" altLang="ko-KR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y_train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[0]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배열에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레이블링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되어 있다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ko-KR" altLang="en-US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0C19B7-508D-4AFF-829A-D7E0F1C3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5" y="1393429"/>
            <a:ext cx="9192908" cy="27816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3337FF-FDEB-493F-B6C0-DAAB8865B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45" y="5219411"/>
            <a:ext cx="9192908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99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8.8 </a:t>
            </a:r>
            <a:r>
              <a:rPr lang="en-US" altLang="ko-KR" dirty="0" err="1"/>
              <a:t>keras</a:t>
            </a:r>
            <a:r>
              <a:rPr lang="ko-KR" altLang="en-US" dirty="0"/>
              <a:t>로 순차 심층 신경망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MNIST </a:t>
            </a:r>
            <a:r>
              <a:rPr lang="ko-KR" altLang="en-US" dirty="0"/>
              <a:t>데이터를 사용하여 우리가 할 일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6</a:t>
            </a:r>
            <a:r>
              <a:rPr lang="ko-KR" altLang="en-US" dirty="0"/>
              <a:t>만 개의 이미지로 이루어진 </a:t>
            </a:r>
            <a:r>
              <a:rPr lang="en-US" altLang="ko-KR" dirty="0" err="1"/>
              <a:t>x_train</a:t>
            </a:r>
            <a:r>
              <a:rPr lang="en-US" altLang="ko-KR" dirty="0"/>
              <a:t> </a:t>
            </a:r>
            <a:r>
              <a:rPr lang="ko-KR" altLang="en-US" dirty="0"/>
              <a:t>데이터를 심층 신경망 모델에 넣어서 </a:t>
            </a:r>
            <a:r>
              <a:rPr lang="en-US" altLang="ko-KR" dirty="0" err="1"/>
              <a:t>y_train</a:t>
            </a:r>
            <a:r>
              <a:rPr lang="en-US" altLang="ko-KR" dirty="0"/>
              <a:t> </a:t>
            </a:r>
            <a:r>
              <a:rPr lang="ko-KR" altLang="en-US" dirty="0"/>
              <a:t>데이터의 숫자로 인식하도록 학습을 시키는 일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이 때 노드의 활성화 함수</a:t>
            </a:r>
            <a:r>
              <a:rPr lang="en-US" altLang="ko-KR" dirty="0"/>
              <a:t>, </a:t>
            </a:r>
            <a:r>
              <a:rPr lang="ko-KR" altLang="en-US" dirty="0"/>
              <a:t>학습을 위한 최적화 함수</a:t>
            </a:r>
            <a:r>
              <a:rPr lang="en-US" altLang="ko-KR" dirty="0"/>
              <a:t>, </a:t>
            </a:r>
            <a:r>
              <a:rPr lang="ko-KR" altLang="en-US" dirty="0"/>
              <a:t>손실 함수</a:t>
            </a:r>
            <a:r>
              <a:rPr lang="en-US" altLang="ko-KR" dirty="0"/>
              <a:t>, </a:t>
            </a:r>
            <a:r>
              <a:rPr lang="ko-KR" altLang="en-US" dirty="0"/>
              <a:t>측정방법을 정의하는 일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만 개의 이미지로 이루어진 </a:t>
            </a:r>
            <a:r>
              <a:rPr lang="en-US" altLang="ko-KR" dirty="0" err="1"/>
              <a:t>x_test</a:t>
            </a:r>
            <a:r>
              <a:rPr lang="en-US" altLang="ko-KR" dirty="0"/>
              <a:t> </a:t>
            </a:r>
            <a:r>
              <a:rPr lang="ko-KR" altLang="en-US" dirty="0"/>
              <a:t>데이터를 학습을 마친 모델의 입력으로 넣어서 이 모델의 정확도를 알아보는 일</a:t>
            </a:r>
            <a:endParaRPr lang="en-US" altLang="ko-KR" dirty="0"/>
          </a:p>
          <a:p>
            <a:r>
              <a:rPr lang="ko-KR" altLang="en-US" dirty="0"/>
              <a:t>심층 신경망을 </a:t>
            </a:r>
            <a:r>
              <a:rPr lang="ko-KR" altLang="en-US" dirty="0" err="1"/>
              <a:t>넘파이를</a:t>
            </a:r>
            <a:r>
              <a:rPr lang="ko-KR" altLang="en-US" dirty="0"/>
              <a:t> 통해서 구현하는 것은 많은 노력과 시간이 필요하며</a:t>
            </a:r>
            <a:r>
              <a:rPr lang="en-US" altLang="ko-KR" dirty="0"/>
              <a:t>, </a:t>
            </a:r>
            <a:r>
              <a:rPr lang="ko-KR" altLang="en-US" dirty="0"/>
              <a:t>코드의 </a:t>
            </a:r>
            <a:r>
              <a:rPr lang="ko-KR" altLang="en-US" dirty="0" err="1"/>
              <a:t>이식성도</a:t>
            </a:r>
            <a:r>
              <a:rPr lang="ko-KR" altLang="en-US" dirty="0"/>
              <a:t> 떨어지기 때문에 우리는 </a:t>
            </a:r>
            <a:r>
              <a:rPr lang="ko-KR" altLang="en-US" dirty="0" err="1"/>
              <a:t>텐서플로우에</a:t>
            </a:r>
            <a:r>
              <a:rPr lang="ko-KR" altLang="en-US" dirty="0"/>
              <a:t> 있는 </a:t>
            </a:r>
            <a:r>
              <a:rPr lang="en-US" altLang="ko-KR" dirty="0" err="1"/>
              <a:t>keras</a:t>
            </a:r>
            <a:r>
              <a:rPr lang="ko-KR" altLang="en-US" dirty="0"/>
              <a:t>라는 하위 모듈을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6151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가장 상단에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x_train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/ 255,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x_test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/ 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255</a:t>
            </a:r>
          </a:p>
          <a:p>
            <a:pPr lvl="1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입력값의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범위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0~255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사이의 값으로 조정하는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정규화</a:t>
            </a:r>
            <a:r>
              <a:rPr lang="en-US" altLang="ko-KR" sz="20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norlarization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189E0B-2531-4D45-BC5B-21A19DC3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590418"/>
            <a:ext cx="920243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7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8.1 </a:t>
            </a:r>
            <a:r>
              <a:rPr lang="ko-KR" altLang="en-US" sz="3600" dirty="0"/>
              <a:t>심층 신경망이 부딪힌 한계 </a:t>
            </a:r>
            <a:r>
              <a:rPr lang="en-US" altLang="ko-KR" sz="3600" dirty="0"/>
              <a:t>- </a:t>
            </a:r>
            <a:r>
              <a:rPr lang="ko-KR" altLang="en-US" sz="3600" dirty="0"/>
              <a:t>사라지는 기울기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</a:t>
            </a:r>
            <a:r>
              <a:rPr lang="ko-KR" altLang="en-US" dirty="0" smtClean="0"/>
              <a:t>학습 이후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사람들은 </a:t>
            </a:r>
            <a:r>
              <a:rPr lang="ko-KR" altLang="en-US" dirty="0"/>
              <a:t>층을 깊이 쌓기만 하면 복잡한 기능을 할 수 있는 신경망 모델을 만들어낼 수 있을 것으로 </a:t>
            </a:r>
            <a:r>
              <a:rPr lang="ko-KR" altLang="en-US" dirty="0" smtClean="0"/>
              <a:t>기대</a:t>
            </a:r>
            <a:endParaRPr lang="en-US" altLang="ko-KR" dirty="0"/>
          </a:p>
          <a:p>
            <a:r>
              <a:rPr lang="ko-KR" altLang="en-US" dirty="0" smtClean="0"/>
              <a:t>실제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층을 </a:t>
            </a:r>
            <a:r>
              <a:rPr lang="ko-KR" altLang="en-US" dirty="0"/>
              <a:t>깊이 쌓을수록 신경망은 더 정교한 기능을 하는 것이 아니라 학습을 하지 못 하는 모델이 되어 버림</a:t>
            </a:r>
            <a:endParaRPr lang="en-US" altLang="ko-KR" dirty="0"/>
          </a:p>
          <a:p>
            <a:pPr lvl="1"/>
            <a:r>
              <a:rPr lang="ko-KR" altLang="en-US" dirty="0"/>
              <a:t>오차를 줄이기 위한 경사를 계산하여 연결강도를 수정하는 일이 제대로 동작하지 않는다는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r>
              <a:rPr lang="ko-KR" altLang="en-US" dirty="0" smtClean="0"/>
              <a:t>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오차가 </a:t>
            </a:r>
            <a:r>
              <a:rPr lang="ko-KR" altLang="en-US" dirty="0"/>
              <a:t>아래 단계</a:t>
            </a:r>
            <a:r>
              <a:rPr lang="en-US" altLang="ko-KR" dirty="0"/>
              <a:t>(</a:t>
            </a:r>
            <a:r>
              <a:rPr lang="ko-KR" altLang="en-US" dirty="0"/>
              <a:t>이전 단계</a:t>
            </a:r>
            <a:r>
              <a:rPr lang="en-US" altLang="ko-KR" dirty="0"/>
              <a:t>)</a:t>
            </a:r>
            <a:r>
              <a:rPr lang="ko-KR" altLang="en-US" dirty="0"/>
              <a:t>로 역전파될수록 점점 신호가 소실되는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사라지는 경사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vanishing gradient </a:t>
            </a:r>
            <a:r>
              <a:rPr lang="ko-KR" altLang="en-US" dirty="0"/>
              <a:t>문제가 발생하기 때문</a:t>
            </a:r>
            <a:endParaRPr lang="en-US" altLang="ko-KR" dirty="0"/>
          </a:p>
          <a:p>
            <a:pPr lvl="1"/>
            <a:r>
              <a:rPr lang="ko-KR" altLang="en-US" dirty="0"/>
              <a:t>반대로 기울기가 아래 단계로 내려가면서 급격히 커져서 하위 단계의 </a:t>
            </a:r>
            <a:r>
              <a:rPr lang="ko-KR" altLang="en-US" dirty="0" err="1"/>
              <a:t>연결강도가</a:t>
            </a:r>
            <a:r>
              <a:rPr lang="ko-KR" altLang="en-US" dirty="0"/>
              <a:t> 지나치게 커지게 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폭발하는 경사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exploding gradients </a:t>
            </a:r>
            <a:r>
              <a:rPr lang="ko-KR" altLang="en-US" dirty="0"/>
              <a:t>문제도 존재</a:t>
            </a:r>
            <a:endParaRPr lang="en-US" altLang="ko-KR" dirty="0"/>
          </a:p>
          <a:p>
            <a:r>
              <a:rPr lang="ko-KR" altLang="en-US" dirty="0"/>
              <a:t>문제의 원인에 대한 이해는 </a:t>
            </a:r>
            <a:r>
              <a:rPr lang="ko-KR" altLang="en-US" b="1" dirty="0" err="1"/>
              <a:t>세이비어</a:t>
            </a:r>
            <a:r>
              <a:rPr lang="ko-KR" altLang="en-US" b="1" dirty="0"/>
              <a:t> </a:t>
            </a:r>
            <a:r>
              <a:rPr lang="ko-KR" altLang="en-US" b="1" dirty="0" err="1"/>
              <a:t>글로럿</a:t>
            </a:r>
            <a:r>
              <a:rPr lang="en-US" altLang="ko-KR" b="1" baseline="30000" dirty="0"/>
              <a:t>Xavier </a:t>
            </a:r>
            <a:r>
              <a:rPr lang="en-US" altLang="ko-KR" b="1" baseline="30000" dirty="0" err="1"/>
              <a:t>Glorot</a:t>
            </a:r>
            <a:r>
              <a:rPr lang="ko-KR" altLang="en-US" dirty="0"/>
              <a:t>과 </a:t>
            </a:r>
            <a:r>
              <a:rPr lang="ko-KR" altLang="en-US" b="1" dirty="0" err="1"/>
              <a:t>요슈아</a:t>
            </a:r>
            <a:r>
              <a:rPr lang="ko-KR" altLang="en-US" b="1" dirty="0"/>
              <a:t> </a:t>
            </a:r>
            <a:r>
              <a:rPr lang="ko-KR" altLang="en-US" b="1" dirty="0" err="1"/>
              <a:t>벤지오</a:t>
            </a:r>
            <a:r>
              <a:rPr lang="en-US" altLang="ko-KR" b="1" baseline="30000" dirty="0" err="1"/>
              <a:t>Yoshua</a:t>
            </a:r>
            <a:r>
              <a:rPr lang="en-US" altLang="ko-KR" b="1" baseline="30000" dirty="0"/>
              <a:t> </a:t>
            </a:r>
            <a:r>
              <a:rPr lang="en-US" altLang="ko-KR" b="1" baseline="30000" dirty="0" err="1"/>
              <a:t>Bengio</a:t>
            </a:r>
            <a:r>
              <a:rPr lang="ko-KR" altLang="en-US" dirty="0"/>
              <a:t>가 발표한 논문</a:t>
            </a:r>
            <a:endParaRPr lang="en-US" altLang="ko-KR" dirty="0"/>
          </a:p>
          <a:p>
            <a:pPr lvl="1"/>
            <a:r>
              <a:rPr lang="ko-KR" altLang="en-US" dirty="0"/>
              <a:t>하나는 활성화 함수이고</a:t>
            </a:r>
            <a:r>
              <a:rPr lang="en-US" altLang="ko-KR" dirty="0"/>
              <a:t>, </a:t>
            </a:r>
            <a:r>
              <a:rPr lang="ko-KR" altLang="en-US" dirty="0"/>
              <a:t>다른 하나는 가중치 초기화 방법이었다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당시 가장 일반적인 활성화 함수는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시그모이드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sigmoid</a:t>
            </a:r>
            <a:r>
              <a:rPr lang="en-US" altLang="ko-KR" dirty="0"/>
              <a:t> </a:t>
            </a:r>
            <a:r>
              <a:rPr lang="ko-KR" altLang="en-US" dirty="0"/>
              <a:t>함수였고</a:t>
            </a:r>
            <a:r>
              <a:rPr lang="en-US" altLang="ko-KR" dirty="0"/>
              <a:t>, </a:t>
            </a:r>
            <a:r>
              <a:rPr lang="ko-KR" altLang="en-US" dirty="0" err="1"/>
              <a:t>연결강도는</a:t>
            </a:r>
            <a:r>
              <a:rPr lang="ko-KR" altLang="en-US" dirty="0"/>
              <a:t> 표준편차 </a:t>
            </a:r>
            <a:r>
              <a:rPr lang="en-US" altLang="ko-KR" dirty="0"/>
              <a:t>1, </a:t>
            </a:r>
            <a:r>
              <a:rPr lang="ko-KR" altLang="en-US" dirty="0"/>
              <a:t>평균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균등분포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uniform distribution</a:t>
            </a:r>
            <a:r>
              <a:rPr lang="ko-KR" altLang="en-US" dirty="0"/>
              <a:t>를 따르는 </a:t>
            </a:r>
            <a:r>
              <a:rPr lang="ko-KR" altLang="en-US" dirty="0" err="1"/>
              <a:t>난수를</a:t>
            </a:r>
            <a:r>
              <a:rPr lang="ko-KR" altLang="en-US" dirty="0"/>
              <a:t> 사용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302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사용할 모델은 </a:t>
            </a:r>
            <a:r>
              <a:rPr lang="en-US" altLang="ko-KR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keras.model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모듈에 있는데 그 중에서도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Sequential()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모델을 사용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여러 개의 층으로 이루어진 순차적 모델로 각 입력층은 하나의 입력 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텐서와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출력 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텐서를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가짐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28x28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크기의 이미지는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배열로 변환한 경우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784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값이 되는데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값이 신경 회로망을 통과하여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중 하나의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범주</a:t>
            </a:r>
            <a:r>
              <a:rPr lang="en-US" altLang="ko-KR" sz="16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category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분류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학습층을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만드는 명령이 </a:t>
            </a:r>
            <a:r>
              <a:rPr lang="en-US" altLang="ko-KR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keras.layers.Dense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이며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Dense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학습을 위한 연결을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밀집된</a:t>
            </a:r>
            <a:r>
              <a:rPr lang="en-US" altLang="ko-KR" sz="16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dense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구조의 네트워크 층 혹은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완전 연결</a:t>
            </a:r>
            <a:r>
              <a:rPr lang="en-US" altLang="ko-KR" sz="16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fully </a:t>
            </a:r>
            <a:r>
              <a:rPr lang="en-US" altLang="ko-KR" sz="16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connecte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층으로 한다는 의미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최종적으로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카테고리에 입력이 연결되도록 하는 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케라스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모델을 </a:t>
            </a:r>
            <a:r>
              <a:rPr lang="en-US" altLang="ko-KR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keras.Sequential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</a:t>
            </a:r>
            <a:r>
              <a:rPr lang="ko-KR" altLang="en-US" sz="16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생성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78AED-AC4A-4F00-92EE-E211D63D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45" y="2597247"/>
            <a:ext cx="8513379" cy="41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42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확인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5" y="1017226"/>
            <a:ext cx="7231223" cy="4972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423" y="1017226"/>
            <a:ext cx="3357976" cy="54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63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8.9 </a:t>
            </a:r>
            <a:r>
              <a:rPr lang="ko-KR" altLang="en-US" dirty="0"/>
              <a:t>인공 신경망을 최적화 시키자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순차 모델은 </a:t>
            </a:r>
            <a:r>
              <a:rPr lang="en-US" altLang="ko-KR" dirty="0"/>
              <a:t>compile() </a:t>
            </a:r>
            <a:r>
              <a:rPr lang="ko-KR" altLang="en-US" dirty="0"/>
              <a:t>함수를 통해서 학습을 위한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등의 환경을 설정하는 단계를 거침</a:t>
            </a:r>
            <a:endParaRPr lang="en-US" altLang="ko-KR" dirty="0"/>
          </a:p>
          <a:p>
            <a:r>
              <a:rPr lang="en-US" altLang="ko-KR" dirty="0"/>
              <a:t>compile() </a:t>
            </a:r>
            <a:r>
              <a:rPr lang="ko-KR" altLang="en-US" dirty="0"/>
              <a:t>함수에서 모델의 </a:t>
            </a:r>
            <a:r>
              <a:rPr lang="ko-KR" altLang="en-US" dirty="0" err="1"/>
              <a:t>하이퍼파라미터로</a:t>
            </a:r>
            <a:endParaRPr lang="en-US" altLang="ko-KR" dirty="0"/>
          </a:p>
          <a:p>
            <a:pPr lvl="1"/>
            <a:r>
              <a:rPr lang="ko-KR" altLang="en-US" dirty="0"/>
              <a:t>최적화 함수를 무엇으로 할 것인지를 설정하는 </a:t>
            </a:r>
            <a:r>
              <a:rPr lang="en-US" altLang="ko-KR" dirty="0"/>
              <a:t>optimizer</a:t>
            </a:r>
          </a:p>
          <a:p>
            <a:pPr lvl="1"/>
            <a:r>
              <a:rPr lang="ko-KR" altLang="en-US" dirty="0"/>
              <a:t>손실 함수는 어떤 것을 사용할지를 설정하는 </a:t>
            </a:r>
            <a:r>
              <a:rPr lang="en-US" altLang="ko-KR" dirty="0"/>
              <a:t>loss</a:t>
            </a:r>
          </a:p>
          <a:p>
            <a:pPr lvl="1"/>
            <a:r>
              <a:rPr lang="ko-KR" altLang="en-US" dirty="0"/>
              <a:t>훈련기간동안 어떠한 측정 도구를 사용하여 정답 레이블과의 차이를 측정할 지를 결정하는 </a:t>
            </a:r>
            <a:r>
              <a:rPr lang="en-US" altLang="ko-KR" dirty="0"/>
              <a:t>metrics</a:t>
            </a:r>
            <a:r>
              <a:rPr lang="ko-KR" altLang="en-US" dirty="0"/>
              <a:t> 등이 있음</a:t>
            </a:r>
            <a:endParaRPr lang="en-US" altLang="ko-KR" dirty="0"/>
          </a:p>
          <a:p>
            <a:r>
              <a:rPr lang="ko-KR" altLang="en-US" dirty="0"/>
              <a:t>우리는 최적화 함수로 </a:t>
            </a:r>
            <a:r>
              <a:rPr lang="en-US" altLang="ko-KR" dirty="0"/>
              <a:t>Adam 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손실 함수로 </a:t>
            </a:r>
            <a:r>
              <a:rPr lang="ko-KR" altLang="en-US" dirty="0" err="1"/>
              <a:t>카테고리칼</a:t>
            </a:r>
            <a:r>
              <a:rPr lang="ko-KR" altLang="en-US" dirty="0"/>
              <a:t> 크로스 엔트로피 함수</a:t>
            </a:r>
            <a:r>
              <a:rPr lang="en-US" altLang="ko-KR" dirty="0"/>
              <a:t>, </a:t>
            </a:r>
            <a:r>
              <a:rPr lang="ko-KR" altLang="en-US" dirty="0"/>
              <a:t>측정 기법으로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정확도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accuracy</a:t>
            </a:r>
            <a:r>
              <a:rPr lang="en-US" altLang="ko-KR" dirty="0"/>
              <a:t> </a:t>
            </a:r>
            <a:r>
              <a:rPr lang="ko-KR" altLang="en-US" dirty="0"/>
              <a:t>측정기를 사용</a:t>
            </a:r>
          </a:p>
        </p:txBody>
      </p:sp>
    </p:spTree>
    <p:extLst>
      <p:ext uri="{BB962C8B-B14F-4D97-AF65-F5344CB8AC3E}">
        <p14:creationId xmlns:p14="http://schemas.microsoft.com/office/powerpoint/2010/main" val="4013794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893379"/>
            <a:ext cx="10515599" cy="527466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인공 신경망 모델을 만들고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model.fit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통해서 최적화를 수행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인자로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x_train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y_train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주고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epoch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이라는 추가적인 인자를 부여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에폭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epoch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전체 훈련 데이터 집합을 모두 신경망에 넣어서 학습을 수행시키는 것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말하는데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여기서는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 개의 훈련 데이터를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순전파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전달 과정과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역전파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알고리즘에 적용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학습에 사용되는 데이터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 개를 한꺼번에 학습시켜 가중치를 갱신하는 방법은 가중치 계산에 시간이 많이 걸리고 가중치 갱신도 느려 비효율적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일부 데이터를 골라서 학습을 시킬 수 있는데 이것이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미니 배치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mini-batch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방식이며 미니 배치의 크기는 디폴트로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사용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1,875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번의 가중치 갱신을 해야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 개 데이터 전체에 대한 학습이 완료된다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이것이 바로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에폭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F9CD47-5082-4FDD-82CF-5D57839DA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37" y="4017813"/>
            <a:ext cx="9961124" cy="14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95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872359"/>
            <a:ext cx="10515599" cy="529568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만든 신경망 모델이 어떤 형태를 가지고 있으며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몇 개의 파라미터를 훈련시켜서 만든 모델인가를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model.summary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통해서 확인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4A6054-9756-4F5C-BB46-679598ED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8" y="1637198"/>
            <a:ext cx="9211961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54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669" y="714704"/>
            <a:ext cx="10515599" cy="5442830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데이터가 첫번째 은닉층을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통과할때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모두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784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입력과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편향값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(784 + 1)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대하여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256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은닉층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노드간의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연결이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필요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785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* 256 = 200,960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훈련시켜야함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256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은닉층과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출력층을 연결하는 파라미터에도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편향값이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하나 더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추가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2,570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개가 훈련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필요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우리가 학습시켜야 할 전체 파라미터는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200,960 + 2,570 = 253,530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학습에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사용하지 않은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 개의 숫자 이미지가 있는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x_test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이 모델에 넣어서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y_test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비교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BAA043-7D06-4585-978F-027B060C0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87" y="3436119"/>
            <a:ext cx="9211961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8.10 </a:t>
            </a:r>
            <a:r>
              <a:rPr lang="ko-KR" altLang="en-US" dirty="0"/>
              <a:t>부드러운 최대값 </a:t>
            </a:r>
            <a:r>
              <a:rPr lang="en-US" altLang="ko-KR" dirty="0"/>
              <a:t>: </a:t>
            </a:r>
            <a:r>
              <a:rPr lang="ko-KR" altLang="en-US" dirty="0" err="1"/>
              <a:t>소프트맥스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신경망 학습의 출력 값을 정답 값과 비교하기 위한 효율적인 방법을 살펴보자</a:t>
            </a:r>
            <a:endParaRPr lang="en-US" altLang="ko-KR" dirty="0"/>
          </a:p>
          <a:p>
            <a:r>
              <a:rPr lang="ko-KR" altLang="en-US" dirty="0"/>
              <a:t>가정을 단순히 하기 위하여 아래와 같이 </a:t>
            </a:r>
            <a:r>
              <a:rPr lang="en-US" altLang="ko-KR" b="1" dirty="0"/>
              <a:t>0</a:t>
            </a:r>
            <a:r>
              <a:rPr lang="ko-KR" altLang="en-US" b="1" dirty="0"/>
              <a:t>에서 </a:t>
            </a:r>
            <a:r>
              <a:rPr lang="en-US" altLang="ko-KR" b="1" dirty="0"/>
              <a:t>4</a:t>
            </a:r>
            <a:r>
              <a:rPr lang="ko-KR" altLang="en-US" b="1" dirty="0"/>
              <a:t>까지 </a:t>
            </a:r>
            <a:r>
              <a:rPr lang="en-US" altLang="ko-KR" b="1" dirty="0"/>
              <a:t>5</a:t>
            </a:r>
            <a:r>
              <a:rPr lang="ko-KR" altLang="en-US" b="1" dirty="0"/>
              <a:t>개의 입력 데이터와 정답 레이블이 있는 경우를 가정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8C134-824A-4150-839F-6AA45F197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44" y="3536436"/>
            <a:ext cx="9182911" cy="15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17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77766"/>
            <a:ext cx="10515599" cy="539027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데이터를 이용한 학습 모델은 모두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출력 카테고리가 있을 수 있기 때문에 임의의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입력값에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대하여 최종 노드의 출력은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[0.5, 4.1, 2.5, 5.6, 1.2]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같은 가중치 값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가중치 값을 가진 벡터를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사이의 클래스별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확률값으로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변환하기 위해서 사용하는 함수가 바로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소프트맥스</a:t>
            </a:r>
            <a:r>
              <a:rPr lang="en-US" altLang="ko-KR" sz="20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softmax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00DC89-5BDF-4EE2-AFBE-6D86E00A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688" y="2646984"/>
            <a:ext cx="6478622" cy="38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87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166648"/>
                <a:ext cx="10515599" cy="500139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소프트맥스 함수를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하면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다음과 같이 자연상수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e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밑으로 하는 지수함수를 사용하여 정의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'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부드럽다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'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것은 다른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출력값의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확률값도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유지한다는 뜻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max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나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argmax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같은 함수는 각각 최대값 혹은 최대값을 갖게 하는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인자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argument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하나만을 반환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166648"/>
                <a:ext cx="10515599" cy="5001396"/>
              </a:xfrm>
              <a:blipFill>
                <a:blip r:embed="rId2"/>
                <a:stretch>
                  <a:fillRect l="-522" t="-1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75815CE-421B-4970-BEE5-BE0D13920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04" y="1857344"/>
            <a:ext cx="6462134" cy="14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7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27550A-A441-4C03-91BD-389601A29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466576"/>
            <a:ext cx="9202434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69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시그모이드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함수의 특성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시그모이드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함수를 붉은색으로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미분은 파란색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시그모이드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함수의 값이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이나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접근하면 미분치는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가까워짐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은닉층은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시그모이드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함수의 출력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값을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만드는 것은 해당 계층의 미분도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되게 한다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pPr lvl="2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오차 역전파는 활성화 함수의 미분치를 곱해 오차를 아래로 전달하는 것이므로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시그모이드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활성화 함수가 포화 상태에 가까워지면 아래 단계로 오차를 전파하지 못함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638ED-EFE4-4C66-A81F-538072C3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47" y="2393550"/>
            <a:ext cx="4660813" cy="397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33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소프트맥스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함수의 최대값은 다음과 같이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np.max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</a:t>
            </a: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소프트맥스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함수는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지수함수이므로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입력값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다음과 같이 두 배로 커질 경우 최대값의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확률값이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크게 증가함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소프트맥스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함수는 최대값을 더욱 활성화하고 작은 값을 억제하는 효과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74500A-220B-4648-A3AF-3BFA75015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2" y="1038884"/>
            <a:ext cx="9202434" cy="1057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08B028-2C90-47F2-98CB-9F23DE60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76" y="3622387"/>
            <a:ext cx="9240540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80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8.11 </a:t>
            </a:r>
            <a:r>
              <a:rPr lang="ko-KR" altLang="en-US" dirty="0"/>
              <a:t>원</a:t>
            </a:r>
            <a:r>
              <a:rPr lang="en-US" altLang="ko-KR" dirty="0"/>
              <a:t>-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인코딩과</a:t>
            </a:r>
            <a:r>
              <a:rPr lang="ko-KR" altLang="en-US" dirty="0"/>
              <a:t> </a:t>
            </a:r>
            <a:r>
              <a:rPr lang="ko-KR" altLang="en-US" dirty="0" err="1"/>
              <a:t>평균제곱</a:t>
            </a:r>
            <a:r>
              <a:rPr lang="ko-KR" altLang="en-US" dirty="0"/>
              <a:t> 오차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소프트맥스</a:t>
            </a:r>
            <a:r>
              <a:rPr lang="ko-KR" altLang="en-US" dirty="0"/>
              <a:t> 함수의 </a:t>
            </a:r>
            <a:r>
              <a:rPr lang="ko-KR" altLang="en-US" dirty="0" err="1"/>
              <a:t>출력값과</a:t>
            </a:r>
            <a:r>
              <a:rPr lang="ko-KR" altLang="en-US" dirty="0"/>
              <a:t> 정답과의 차이를 구하는 방법</a:t>
            </a:r>
            <a:endParaRPr lang="en-US" altLang="ko-KR" dirty="0"/>
          </a:p>
          <a:p>
            <a:r>
              <a:rPr lang="ko-KR" altLang="en-US" dirty="0"/>
              <a:t>이를 위하여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원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핫 인코딩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one-hot encoding </a:t>
            </a:r>
            <a:r>
              <a:rPr lang="ko-KR" altLang="en-US" dirty="0"/>
              <a:t>기법의 필요성에 대하여 알아보자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F1DC1-7907-4BEB-ABB4-63B97C00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063" y="2869558"/>
            <a:ext cx="5933873" cy="33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07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52248"/>
            <a:ext cx="10515599" cy="5915796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이전 절에서 살펴본 데이터와 동일한 자료와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소프트맥스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함수를 통한 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출력</a:t>
            </a:r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0.0047, 0.1734, 0.0350, 0.7772, 0.0095]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같은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벡터값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데이터의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정답은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같은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수치값으로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레이블링 되어 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있음</a:t>
            </a:r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벡터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출력값이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스칼라 형식의 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정답</a:t>
            </a:r>
            <a:r>
              <a:rPr lang="en-US" altLang="ko-KR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레이블</a:t>
            </a:r>
            <a:r>
              <a:rPr lang="en-US" altLang="ko-KR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얼마만큼의 차이가 나는가를 정량화하기가 어려움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이것은 오차 측정이 어려워 오차를 줄이는 학습도 어렵다는 의미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문제를 해결하기 위하여 우리는 원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핫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인코딩을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사용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핫 인코딩은 다음의 두 단계 과정을 통해서 간단하게 구현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레이블에 고유의 인덱스를 부여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표현하고자 하는 레이블의 인덱스 위치에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부여하고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나머지 인덱스의 값으로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부여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D8E24-E5BD-4286-A394-C93A3536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85" y="3210146"/>
            <a:ext cx="7082642" cy="34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0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77462"/>
            <a:ext cx="10515599" cy="519058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까지의 수치 데이터가 들어 있는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to_categorical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통해서 원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핫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인코딩된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데이터로 변환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원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핫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인코딩되어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[0, 0, 0, 1, 0]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형태로 변환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B2E633-1CE1-45EB-B054-3F0864D3B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4" y="2311329"/>
            <a:ext cx="9164329" cy="358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22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제곱 오차 함수는 범주형 데이터에 대하여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다음과 같이 정답 레이블과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예측값의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차이의 제곱의 합을 구한 다음 전체 샘플의 개수로 나누어 계산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신경망의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예측값이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[0.2, 0.3, 0.4, 0.01, 0.09]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같이 정답에서 벗어날 경우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평균제곱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오차의 값은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0.2556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같이 이전 값에 비해 큰 값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정답에서 많이 벗어날 수록 큰 </a:t>
            </a:r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오차값을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출력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해야 신경망의 학습이 제대로 이루어진다는 측면에서 이러한 오차 측정방식은 매우 합리적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013395-4F38-4C59-A9AA-1C4350BF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254" y="1056879"/>
            <a:ext cx="2974429" cy="908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B3F258-0541-4FAC-801A-D327B6A5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927" y="3058893"/>
            <a:ext cx="8878928" cy="18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61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8.12 </a:t>
            </a:r>
            <a:r>
              <a:rPr lang="ko-KR" altLang="en-US" sz="4000" dirty="0" err="1"/>
              <a:t>평균제곱</a:t>
            </a:r>
            <a:r>
              <a:rPr lang="ko-KR" altLang="en-US" sz="4000" dirty="0"/>
              <a:t> 오차와 교차 엔트로피 오차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교차 엔트로피 오차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cross entropy </a:t>
                </a:r>
                <a:r>
                  <a:rPr lang="en-US" altLang="ko-KR" baseline="30000" dirty="0" err="1">
                    <a:solidFill>
                      <a:schemeClr val="accent1">
                        <a:lumMod val="75000"/>
                      </a:schemeClr>
                    </a:solidFill>
                  </a:rPr>
                  <a:t>error:cee</a:t>
                </a:r>
                <a:r>
                  <a:rPr lang="ko-KR" altLang="en-US" dirty="0"/>
                  <a:t>는 우리가 </a:t>
                </a:r>
                <a:r>
                  <a:rPr lang="ko-KR" altLang="en-US" dirty="0" err="1"/>
                  <a:t>다루어온</a:t>
                </a:r>
                <a:r>
                  <a:rPr lang="ko-KR" altLang="en-US" dirty="0"/>
                  <a:t> 이미지 데이터에 숫자를 대응시키는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분류 모델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classification model</a:t>
                </a:r>
                <a:r>
                  <a:rPr lang="ko-KR" altLang="en-US" dirty="0"/>
                  <a:t>을 평가할 때 평균 제곱 오차 방식보다 더 유용하게 사용될 수 있음</a:t>
                </a:r>
                <a:endParaRPr lang="en-US" altLang="ko-KR" dirty="0"/>
              </a:p>
              <a:p>
                <a:r>
                  <a:rPr lang="ko-KR" altLang="en-US" dirty="0"/>
                  <a:t>이 오차 평가 함수를 사용하기 위해서는 </a:t>
                </a:r>
                <a:r>
                  <a:rPr lang="ko-KR" altLang="en-US" b="1" dirty="0"/>
                  <a:t>분류 모델의 정답 값이 원</a:t>
                </a:r>
                <a:r>
                  <a:rPr lang="en-US" altLang="ko-KR" b="1" dirty="0"/>
                  <a:t>-</a:t>
                </a:r>
                <a:r>
                  <a:rPr lang="ko-KR" altLang="en-US" b="1" dirty="0"/>
                  <a:t>핫 </a:t>
                </a:r>
                <a:r>
                  <a:rPr lang="ko-KR" altLang="en-US" b="1" dirty="0" err="1"/>
                  <a:t>인코딩으로</a:t>
                </a:r>
                <a:r>
                  <a:rPr lang="ko-KR" altLang="en-US" b="1" dirty="0"/>
                  <a:t> 구성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필요</a:t>
                </a:r>
                <a:endParaRPr lang="en-US" altLang="ko-KR" dirty="0" smtClean="0"/>
              </a:p>
              <a:p>
                <a:r>
                  <a:rPr lang="ko-KR" altLang="en-US" dirty="0"/>
                  <a:t>교차 엔트로피 오차를 구하기 위해서는 다음과 같이 로그의 밑이 </a:t>
                </a:r>
                <a:r>
                  <a:rPr lang="en-US" altLang="ko-KR" dirty="0"/>
                  <a:t>e</a:t>
                </a:r>
                <a:r>
                  <a:rPr lang="ko-KR" altLang="en-US" dirty="0"/>
                  <a:t>인 자연로그를 </a:t>
                </a:r>
                <a:r>
                  <a:rPr lang="ko-KR" altLang="en-US" dirty="0" err="1"/>
                  <a:t>예측값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에 씌워서 실제 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과 곱한 후 전체 값을 합한 후 음수로 변환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2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C8AAE15-8F8F-4E87-9CF8-6B962AE4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97" y="3321089"/>
            <a:ext cx="4191584" cy="12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98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수식을 살펴보면 정답 값이 원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핫인코딩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방식일 경우에는 정답 위치의 확률 값을 제외한 나머지는 무조건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나오므로 이 값을 합하게 되더라도 결과에 영향을 주지 않으며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오로지 </a:t>
                </a:r>
                <a:r>
                  <a:rPr lang="ko-KR" altLang="en-US" sz="2000" b="1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정답값에</a:t>
                </a:r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대한 </a:t>
                </a:r>
                <a:r>
                  <a:rPr lang="ko-KR" altLang="en-US" sz="2000" b="1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예측값</a:t>
                </a:r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만이 결과에 영향을 주는 </a:t>
                </a:r>
                <a:r>
                  <a:rPr lang="ko-KR" altLang="en-US" sz="2000" b="1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식</a:t>
                </a:r>
                <a:endParaRPr lang="en-US" altLang="ko-KR" sz="2000" b="1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b="1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b="1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b="1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b="1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앞서 배운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평균제곱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오차를 통해서 오차를 구할 수 있음에도 불구하고 교차 엔트로피 오차를 사용하는 이유는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신경망은 학습의 오류를 줄이는 과정이기 때문에 </a:t>
                </a:r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벌점에 해당하는 </a:t>
                </a:r>
                <a:r>
                  <a:rPr lang="ko-KR" altLang="en-US" sz="2000" b="1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오차값이</a:t>
                </a:r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더 큰 교차 엔트로피 오차를 신경망의 오차로 사용하는 것이 학습의 속도를 더 빠르게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할 수 있음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분류할 레이블이 매우 많을 경우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값을 가지는 정답 레이블과의 오차만을 계산하므로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정답이 아닌 레이블</a:t>
                </a:r>
                <a:r>
                  <a:rPr lang="en-US" altLang="ko-KR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sz="2000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sz="2000" b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 경우</a:t>
                </a:r>
                <a:r>
                  <a:rPr lang="en-US" altLang="ko-KR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)</a:t>
                </a:r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과의 오차를 구할 필요가 없어 평균 제곱 오차보다 </a:t>
                </a:r>
                <a:r>
                  <a:rPr lang="ko-KR" altLang="en-US" sz="2000" b="1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계산량이</a:t>
                </a:r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b="1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줄어둠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최신 컴파일러는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0*n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계산값을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자동으로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으로 계산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)</a:t>
                </a: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22" t="-942" r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12C8B98D-8C7D-46F6-8398-7BFE512B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96" y="1197555"/>
            <a:ext cx="3307405" cy="25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41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8.13 </a:t>
            </a:r>
            <a:r>
              <a:rPr lang="ko-KR" altLang="en-US" dirty="0" err="1"/>
              <a:t>정규화와</a:t>
            </a:r>
            <a:r>
              <a:rPr lang="ko-KR" altLang="en-US" dirty="0"/>
              <a:t> 표준화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속성값의 범위를 비슷하게 만들어 주는 정규화와 표준화 방법에 대하여 다루어 볼 것</a:t>
            </a:r>
            <a:endParaRPr lang="en-US" altLang="ko-KR" dirty="0"/>
          </a:p>
          <a:p>
            <a:r>
              <a:rPr lang="ko-KR" altLang="en-US" dirty="0"/>
              <a:t>기계학습에서 사용되는 데이터 값 중에서 균일하지 않은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축적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scale</a:t>
            </a:r>
            <a:r>
              <a:rPr lang="ko-KR" altLang="en-US" dirty="0"/>
              <a:t>을 가지는 데이터를 우리 주변에서 많이 볼 수 있음</a:t>
            </a:r>
            <a:endParaRPr lang="en-US" altLang="ko-KR" dirty="0"/>
          </a:p>
          <a:p>
            <a:pPr lvl="1"/>
            <a:r>
              <a:rPr lang="ko-KR" altLang="en-US" dirty="0"/>
              <a:t>예를 들면</a:t>
            </a:r>
            <a:r>
              <a:rPr lang="en-US" altLang="ko-KR" dirty="0"/>
              <a:t>, </a:t>
            </a:r>
            <a:r>
              <a:rPr lang="ko-KR" altLang="en-US" dirty="0"/>
              <a:t>대부분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80 </a:t>
            </a:r>
            <a:r>
              <a:rPr lang="ko-KR" altLang="en-US" dirty="0"/>
              <a:t>사이의 분포하는 성질인 사람의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나이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age</a:t>
            </a:r>
            <a:r>
              <a:rPr lang="ko-KR" altLang="en-US" dirty="0"/>
              <a:t>와 마이너스 </a:t>
            </a:r>
            <a:r>
              <a:rPr lang="ko-KR" altLang="en-US" dirty="0" err="1"/>
              <a:t>수십억원</a:t>
            </a:r>
            <a:r>
              <a:rPr lang="en-US" altLang="ko-KR" dirty="0"/>
              <a:t>(</a:t>
            </a:r>
            <a:r>
              <a:rPr lang="ko-KR" altLang="en-US" dirty="0"/>
              <a:t>부채가 있는 경우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수백억까지의</a:t>
            </a:r>
            <a:r>
              <a:rPr lang="ko-KR" altLang="en-US" dirty="0"/>
              <a:t> 값을 가지는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개인자산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personal assets </a:t>
            </a:r>
            <a:r>
              <a:rPr lang="ko-KR" altLang="en-US" dirty="0"/>
              <a:t>등이 그 좋은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C9A638-B951-43D3-B9DD-F51D55BF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35" y="3056376"/>
            <a:ext cx="7040445" cy="339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9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데이터를 살펴보면 주택의 건축연도는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년에서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56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년으로 범위가 큰 반면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방의 수는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개에서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개까지로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그다지 큰 범위를 나타내지 않음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위의 경우를 그래프로 그려보면 아래 왼쪽과 같이 나타날 것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경우 기계 학습이 예측을 할 때 방의 개수보다는 더 큰 스케일을가지는 건축연도에 의하여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예측값이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좌지우지될 가능성이 큼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그림의 왼쪽편은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스케일러를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사용하지 않은 상태이며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오른쪽 편은 </a:t>
            </a:r>
            <a:r>
              <a:rPr lang="en-US" altLang="ko-KR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sklearn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preprocessing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하위 모듈에 있는 </a:t>
            </a:r>
            <a:r>
              <a:rPr lang="en-US" altLang="ko-KR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min_max_scaler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사용하여 방의 수와 연도를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사이의 값으로 스케일링하고 시각화 시킨 것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C2271B-CA3A-48AD-97E0-A9940906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81" y="2682511"/>
            <a:ext cx="7596666" cy="39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06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다음처럼 동작하는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최대 최소 </a:t>
                </a:r>
                <a:r>
                  <a:rPr lang="ko-KR" altLang="en-US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스케일러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min max scaler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입력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구간의 값을 가지도록 데이터를 처리하는데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일반적으로 아래와 같이 데이터의 값을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에서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사이의 값으로 조정하는 일이 일반적이며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이럴 경우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정규화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normalization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</a:t>
                </a:r>
                <a:r>
                  <a:rPr lang="ko-KR" altLang="en-US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함</a:t>
                </a:r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표준 </a:t>
                </a:r>
                <a:r>
                  <a:rPr lang="ko-KR" altLang="en-US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스케일러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standard scaler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데이터의 평균이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이고 표준편차가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일때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다음과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같은변환을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통해 평균이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이고 표준편차가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 정규분포를 가지도록 데이터를 조정하며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이러한 변환을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표준화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standardization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함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22" t="-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CD589F1E-753D-4F48-B040-3BAD0E55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17" y="1478241"/>
            <a:ext cx="3048254" cy="12542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5B206D-B93A-4CB1-BCF7-CC7D1E81F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917" y="4501284"/>
            <a:ext cx="2064364" cy="10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74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45931"/>
            <a:ext cx="10515599" cy="5222113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글로럿과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벤지오가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제시한 첫 번째 해결책은 활성화 함수를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시그모이드처럼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비대칭 함수가 아니라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하이퍼볼릭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탄젠트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hyperbolic tangent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즉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tanh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같은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대칭 함수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symmetric function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사용하는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대칭함수는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아래 그림에서 볼 수 있는 바와 같이 활성화 함수의 결과가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지점에 접근해도 미분치는 큰 값을 유지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은닉층의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결과가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상태에 도달해도 오차를 잘 전파해 줄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F9F8E8-FE19-42D1-B0B5-7C5D69E1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813" y="2711170"/>
            <a:ext cx="3331780" cy="2392620"/>
          </a:xfrm>
          <a:prstGeom prst="rect">
            <a:avLst/>
          </a:prstGeom>
        </p:spPr>
      </p:pic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 txBox="1">
            <a:spLocks/>
          </p:cNvSpPr>
          <p:nvPr/>
        </p:nvSpPr>
        <p:spPr>
          <a:xfrm>
            <a:off x="922283" y="5302469"/>
            <a:ext cx="10515599" cy="1555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이유로 여러 층을 겹쳐 신경망을 구현할 때 당시에 일반적으로 사용하던 시그모이드 함수가 아니라 다양한 활성화 함수를 적용하는 시도들이 등장</a:t>
            </a:r>
            <a:endParaRPr lang="en-US" altLang="ko-KR" sz="200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새로운 활성화 함수들은 실제 생물의 신경세포 활성화를 흉내내기보다는 계산상의 이점을 강화하는 방향으로 발전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779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8.14 </a:t>
            </a:r>
            <a:r>
              <a:rPr lang="ko-KR" altLang="en-US" sz="2400" dirty="0"/>
              <a:t>배치 경사 </a:t>
            </a:r>
            <a:r>
              <a:rPr lang="ko-KR" altLang="en-US" sz="2400" dirty="0" err="1"/>
              <a:t>하강법</a:t>
            </a:r>
            <a:r>
              <a:rPr lang="en-US" altLang="ko-KR" sz="2400" dirty="0"/>
              <a:t>, </a:t>
            </a:r>
            <a:r>
              <a:rPr lang="ko-KR" altLang="en-US" sz="2400" dirty="0"/>
              <a:t>확률적 경사 </a:t>
            </a:r>
            <a:r>
              <a:rPr lang="ko-KR" altLang="en-US" sz="2400" dirty="0" err="1"/>
              <a:t>하강법</a:t>
            </a:r>
            <a:r>
              <a:rPr lang="en-US" altLang="ko-KR" sz="2400" dirty="0"/>
              <a:t>, </a:t>
            </a:r>
            <a:r>
              <a:rPr lang="ko-KR" altLang="en-US" sz="2400" dirty="0"/>
              <a:t>미니 배치 경사 </a:t>
            </a:r>
            <a:r>
              <a:rPr lang="ko-KR" altLang="en-US" sz="2400" dirty="0" err="1"/>
              <a:t>하강법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출력과 정답과의 오차를 이용하여 최적의 연결 가중치를 계산하는 과정이 신경망 학습의 과정</a:t>
            </a:r>
            <a:endParaRPr lang="en-US" altLang="ko-KR" dirty="0"/>
          </a:p>
          <a:p>
            <a:r>
              <a:rPr lang="ko-KR" altLang="en-US" dirty="0"/>
              <a:t>신경망의 연결 가중치를 계산하기 위해서 학습 데이터 셋을 </a:t>
            </a:r>
            <a:r>
              <a:rPr lang="ko-KR" altLang="en-US" dirty="0" err="1"/>
              <a:t>사용하는데는</a:t>
            </a:r>
            <a:r>
              <a:rPr lang="ko-KR" altLang="en-US" dirty="0"/>
              <a:t> 크게 세 가지의 방법이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r>
              <a:rPr lang="ko-KR" altLang="en-US" dirty="0"/>
              <a:t>우선 연결 가중치를 계산하기 위하여 </a:t>
            </a:r>
            <a:r>
              <a:rPr lang="ko-KR" altLang="en-US" b="1" dirty="0"/>
              <a:t>전체 데이터 셋을 모두 사용하는 완전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배치 경사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하강법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batch gradient descent</a:t>
            </a:r>
            <a:endParaRPr lang="en-US" altLang="ko-KR" dirty="0"/>
          </a:p>
          <a:p>
            <a:r>
              <a:rPr lang="ko-KR" altLang="en-US" dirty="0"/>
              <a:t>전체 데이터를 입력으로 사용하여 얻은 연결 가중치 값을 이용하여 정답과의 오차를 구하는 과정을 반복한다면 </a:t>
            </a:r>
            <a:r>
              <a:rPr lang="ko-KR" altLang="en-US" dirty="0" err="1"/>
              <a:t>최적해를</a:t>
            </a:r>
            <a:r>
              <a:rPr lang="ko-KR" altLang="en-US" dirty="0"/>
              <a:t> 얻을 수 있음</a:t>
            </a:r>
            <a:endParaRPr lang="en-US" altLang="ko-KR" dirty="0"/>
          </a:p>
          <a:p>
            <a:r>
              <a:rPr lang="ko-KR" altLang="en-US" dirty="0"/>
              <a:t>데이터 집합이 너무 클 경우 </a:t>
            </a:r>
            <a:r>
              <a:rPr lang="ko-KR" altLang="en-US" b="1" dirty="0" err="1"/>
              <a:t>최적해를</a:t>
            </a:r>
            <a:r>
              <a:rPr lang="ko-KR" altLang="en-US" b="1" dirty="0"/>
              <a:t> 얻는데 너무 많은 계산 시간이 소요</a:t>
            </a:r>
            <a:r>
              <a:rPr lang="ko-KR" altLang="en-US" dirty="0"/>
              <a:t>된다는</a:t>
            </a:r>
            <a:r>
              <a:rPr lang="ko-KR" altLang="en-US" b="1" dirty="0"/>
              <a:t> 단점이 </a:t>
            </a:r>
            <a:r>
              <a:rPr lang="ko-KR" altLang="en-US" b="1" dirty="0" smtClean="0"/>
              <a:t>있음</a:t>
            </a:r>
            <a:endParaRPr lang="en-US" altLang="ko-KR" b="1" dirty="0" smtClean="0"/>
          </a:p>
          <a:p>
            <a:r>
              <a:rPr lang="ko-KR" altLang="en-US" dirty="0"/>
              <a:t>두 번째 방법은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확률적 경사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하강법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stochastic gradient 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descent:SGD</a:t>
            </a:r>
            <a:r>
              <a:rPr lang="ko-KR" altLang="en-US" dirty="0"/>
              <a:t>으로 무작위로 뽑은 하나의 훈련 데이터에 대하여 경사 </a:t>
            </a:r>
            <a:r>
              <a:rPr lang="ko-KR" altLang="en-US" dirty="0" err="1"/>
              <a:t>하강법을</a:t>
            </a:r>
            <a:r>
              <a:rPr lang="ko-KR" altLang="en-US" dirty="0"/>
              <a:t> 적용하는 방법</a:t>
            </a:r>
            <a:endParaRPr lang="en-US" altLang="ko-KR" dirty="0"/>
          </a:p>
          <a:p>
            <a:r>
              <a:rPr lang="ko-KR" altLang="en-US" dirty="0"/>
              <a:t>확률적 경사 </a:t>
            </a:r>
            <a:r>
              <a:rPr lang="ko-KR" altLang="en-US" dirty="0" err="1"/>
              <a:t>하강법은</a:t>
            </a:r>
            <a:r>
              <a:rPr lang="ko-KR" altLang="en-US" dirty="0"/>
              <a:t> 실행 속도가 빠르지만 무작위로 뽑은 데이터의 편향으로 인하여 신경망의 성능이 들쑥날쑥 변하며 학습</a:t>
            </a:r>
            <a:endParaRPr lang="en-US" altLang="ko-KR" dirty="0"/>
          </a:p>
          <a:p>
            <a:r>
              <a:rPr lang="ko-KR" altLang="en-US" dirty="0"/>
              <a:t>이 방법의 또 다른 문제는 하나 하나의 데이터가 가지는 편향에 의해서 올바른 해로 수렴하는 것이 아니라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부분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극소점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local minimum</a:t>
            </a:r>
            <a:r>
              <a:rPr lang="ko-KR" altLang="en-US" dirty="0"/>
              <a:t>으로 잘못 수렴할 가능성이 있다는 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9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13793"/>
            <a:ext cx="10515599" cy="485425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 번째 방법은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미니 배치 경사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하강법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mini-batch gradient descent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전체 경사하강법과 확률적 경사 </a:t>
            </a:r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하강법간의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절충안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무작위로 선택한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데이터를 사용하여 신경망을 학습시키는 방법으로 학습 파라미터가 많은 경우에도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데이터만을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샘플링하므로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해를 구하는 계산 시간이 절약되며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여러 개의 데이터를 학습에 사용하므로 데이터의 편향도 비교적 적다는 장점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데이터의 크기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배치 크기라고 하며 이 배치 크기는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케라스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모델의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fit()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메소드에서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batch_size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인자로 들어가며 디폴트 값으로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사용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미니 배치 경사 하강법은 배치 크기가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 경우 확률적 경사 하강법과 동일하며 이 때문에 확률적 경사 하강법의 일종으로 보기도 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870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80DE10-3A89-40DA-A8E6-7CFDD3C85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07" y="1043114"/>
            <a:ext cx="4143983" cy="44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5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8.15 </a:t>
            </a:r>
            <a:r>
              <a:rPr lang="ko-KR" altLang="en-US" sz="3200" dirty="0"/>
              <a:t>더 깊은 층으로 정확도를 높여보고 </a:t>
            </a:r>
            <a:r>
              <a:rPr lang="ko-KR" altLang="en-US" sz="3200" dirty="0" err="1"/>
              <a:t>교차검증도</a:t>
            </a:r>
            <a:r>
              <a:rPr lang="ko-KR" altLang="en-US" sz="3200" dirty="0"/>
              <a:t> 하자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최적화 기법과 초기화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정규화를 적용한 코드를 수정하여 다음과 같이 은닉층을 많이 쌓는 모델을 만들면 어떻게 될까</a:t>
            </a:r>
            <a:r>
              <a:rPr lang="en-US" altLang="ko-KR" sz="1600" dirty="0"/>
              <a:t>? </a:t>
            </a:r>
          </a:p>
          <a:p>
            <a:r>
              <a:rPr lang="ko-KR" altLang="en-US" sz="1600" dirty="0" err="1"/>
              <a:t>은닉층이</a:t>
            </a:r>
            <a:r>
              <a:rPr lang="ko-KR" altLang="en-US" sz="1600" dirty="0"/>
              <a:t> 많으므로 각 계층의 노드는 조금 줄여 </a:t>
            </a:r>
            <a:r>
              <a:rPr lang="en-US" altLang="ko-KR" sz="1600" dirty="0"/>
              <a:t>64</a:t>
            </a:r>
            <a:r>
              <a:rPr lang="ko-KR" altLang="en-US" sz="1600" dirty="0"/>
              <a:t>개로 만들어 보자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은닉층이</a:t>
            </a:r>
            <a:r>
              <a:rPr lang="ko-KR" altLang="en-US" sz="1600" dirty="0"/>
              <a:t> 더 많아졌기 때문에 더 성능이 좋아졌을까</a:t>
            </a:r>
            <a:r>
              <a:rPr lang="en-US" altLang="ko-KR" sz="1600" dirty="0"/>
              <a:t>?</a:t>
            </a:r>
          </a:p>
          <a:p>
            <a:r>
              <a:rPr lang="ko-KR" altLang="en-US" sz="1600" dirty="0"/>
              <a:t>학습을 하면서 훈련에 사용되지 않은 데이터를 이용하여 교차 검증을 하도록 하였다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에폭의</a:t>
            </a:r>
            <a:r>
              <a:rPr lang="ko-KR" altLang="en-US" sz="1600" dirty="0"/>
              <a:t> 수는 </a:t>
            </a:r>
            <a:r>
              <a:rPr lang="en-US" altLang="ko-KR" sz="1600" dirty="0"/>
              <a:t>10</a:t>
            </a:r>
            <a:r>
              <a:rPr lang="ko-KR" altLang="en-US" sz="1600" dirty="0"/>
              <a:t>으로 늘리자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B43A9-52DD-48F3-B686-C34EEA43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49" y="2623481"/>
            <a:ext cx="7868952" cy="39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87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이전의 모델에 비해 정확도는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99%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이르는 높은 수준으로 개선됨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 검증의 결과를 살펴보면 검증용 데이터에 대해서는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97%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머무르는 것을 확인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층을 더 많이 쌓으면 학습 데이터와 검증 데이터 모두에 대해 월등히 높은 성능을 얻게 되지 않을까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</a:p>
          <a:p>
            <a:pPr lvl="1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층을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더욱 많이 쌓아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테스트하기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DD633-9A08-4CD6-A147-4EDE6EB17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29" y="1963709"/>
            <a:ext cx="9240540" cy="3762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E46A2F-6D22-4B71-A501-408BBE8D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56" y="5726609"/>
            <a:ext cx="9231013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3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242" y="735724"/>
            <a:ext cx="10515599" cy="5421809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이전 모델에 비해 신경망 층의 수도 대폭 늘고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학습해야 할 파라미터도 크게 늘었지만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데이터와 검증 데이터에 대해 측정된 정확도가 거의 변화가 없음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신경망을 더 깊게 만드는 것만으로는 인식률 높이기에 한계가 있음을 보이는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6EF8DC-4598-4E37-A220-37E6F226E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34" y="1766381"/>
            <a:ext cx="9231013" cy="3781953"/>
          </a:xfrm>
          <a:prstGeom prst="rect">
            <a:avLst/>
          </a:prstGeom>
        </p:spPr>
      </p:pic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 txBox="1">
            <a:spLocks/>
          </p:cNvSpPr>
          <p:nvPr/>
        </p:nvSpPr>
        <p:spPr>
          <a:xfrm>
            <a:off x="670035" y="5548334"/>
            <a:ext cx="10515599" cy="1080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은닉층이 증가하게 되면 연결 가중치도 더 많아져서 복잡한 모델이 되며</a:t>
            </a:r>
            <a:r>
              <a:rPr lang="en-US" altLang="ko-KR" sz="200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모델은 훈련 데이터에만 잘 적용되는 </a:t>
            </a:r>
            <a:r>
              <a:rPr lang="ko-KR" altLang="en-US" sz="2000" smtClean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과적합</a:t>
            </a:r>
            <a:r>
              <a:rPr lang="en-US" altLang="ko-KR" sz="2000" baseline="30000" smtClean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overfitting</a:t>
            </a:r>
            <a:r>
              <a:rPr lang="en-US" altLang="ko-KR" sz="200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모델이 될 수 있음</a:t>
            </a:r>
            <a:endParaRPr lang="en-US" altLang="ko-KR" sz="200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위의 결과는 훈련이 반복되어도 검증 데이터에 대한 예측 성능이 높아지지 않는 한계가 있음을 보여줌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216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8.16 </a:t>
            </a:r>
            <a:r>
              <a:rPr lang="ko-KR" altLang="en-US" sz="2800" dirty="0"/>
              <a:t>학습데이터에만 최적화된 신경망 개선하기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드롭아웃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드롭아웃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dropout</a:t>
            </a:r>
            <a:r>
              <a:rPr lang="en-US" altLang="ko-KR" dirty="0"/>
              <a:t> </a:t>
            </a:r>
            <a:r>
              <a:rPr lang="ko-KR" altLang="en-US" dirty="0"/>
              <a:t>혹은 희석화라고도 하는 이 방법은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오버피팅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r>
              <a:rPr lang="en-US" altLang="ko-KR" dirty="0"/>
              <a:t> </a:t>
            </a:r>
            <a:r>
              <a:rPr lang="ko-KR" altLang="en-US" dirty="0"/>
              <a:t>문제를 해결하는 대안</a:t>
            </a:r>
            <a:endParaRPr lang="en-US" altLang="ko-KR" dirty="0"/>
          </a:p>
          <a:p>
            <a:r>
              <a:rPr lang="ko-KR" altLang="en-US" dirty="0"/>
              <a:t>이 방법의 핵심 아이디어는 그림과 같이 신경망의 학습 단계에서 임의의 노드를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탈락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drop-out</a:t>
            </a:r>
            <a:r>
              <a:rPr lang="ko-KR" altLang="en-US" dirty="0"/>
              <a:t>시켜 학습시키는 것</a:t>
            </a:r>
            <a:endParaRPr lang="en-US" altLang="ko-KR" dirty="0"/>
          </a:p>
          <a:p>
            <a:r>
              <a:rPr lang="ko-KR" altLang="en-US" dirty="0"/>
              <a:t>이 기법은 </a:t>
            </a:r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ko-KR" altLang="en-US" b="1" dirty="0" err="1"/>
              <a:t>제프리</a:t>
            </a:r>
            <a:r>
              <a:rPr lang="ko-KR" altLang="en-US" b="1" dirty="0"/>
              <a:t> </a:t>
            </a:r>
            <a:r>
              <a:rPr lang="ko-KR" altLang="en-US" b="1" dirty="0" err="1"/>
              <a:t>힌턴</a:t>
            </a:r>
            <a:r>
              <a:rPr lang="en-US" altLang="ko-KR" b="1" baseline="30000" dirty="0"/>
              <a:t>Geoffrey Hinton</a:t>
            </a:r>
            <a:r>
              <a:rPr lang="en-US" altLang="ko-KR" dirty="0"/>
              <a:t>, </a:t>
            </a:r>
            <a:r>
              <a:rPr lang="ko-KR" altLang="en-US" b="1" dirty="0" err="1"/>
              <a:t>스리바스타바</a:t>
            </a:r>
            <a:r>
              <a:rPr lang="ko-KR" altLang="en-US" b="1" dirty="0"/>
              <a:t> </a:t>
            </a:r>
            <a:r>
              <a:rPr lang="ko-KR" altLang="en-US" b="1" dirty="0" err="1"/>
              <a:t>니티시</a:t>
            </a:r>
            <a:r>
              <a:rPr lang="en-US" altLang="ko-KR" b="1" baseline="30000" dirty="0"/>
              <a:t>Srivastava Nitish</a:t>
            </a:r>
            <a:r>
              <a:rPr lang="ko-KR" altLang="en-US" dirty="0"/>
              <a:t>등의 논문에서 소개됨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F539EE-D594-48EF-A107-1DA16310A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734" y="3284926"/>
            <a:ext cx="7062281" cy="22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5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893379"/>
            <a:ext cx="10515599" cy="527466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노드를 탈락시켜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희석화된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네트워크에서 학습을 진행할 경우 더욱 강건한 네트워크를 만들 수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케라스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API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에서는 손쉽게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드롭아웃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레이어를 생성하는 방법을 제공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F08437-0A70-4FD6-995B-5367A8EE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372" y="1841794"/>
            <a:ext cx="9211961" cy="781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ABABC0-77F8-4C5F-9C23-813576AD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372" y="2604430"/>
            <a:ext cx="9240540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88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56745"/>
            <a:ext cx="10515599" cy="5411299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드롭아웃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비율이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30%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임에도 불구하고 전체 데이터 중에서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개만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값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탈락값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가지는 이유는 매번 정확하게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30%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 탈락시키는 것이 아니라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30%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확률로 탈락이 이루어지기 때문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7BEAD-DC76-4D33-B2D2-72D5173E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62" y="1475624"/>
            <a:ext cx="8811101" cy="51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12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51034"/>
            <a:ext cx="10515599" cy="5117010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드롭아웃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노드를 포함한 신경망 모델의 학습과정을 그려 보면 학습 데이터에 대해 정확도가 더 천천히 개선되고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검증 데이터에 대해서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드롭아웃이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없는 모델에 비해 언제나 좋은 예측 성능을 보이고 있어 </a:t>
            </a:r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과적합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문제를 잘 회피하며 학습을 진행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하고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6AD895-17EB-4AE6-8BAE-A8C9209E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59" y="2539116"/>
            <a:ext cx="6147880" cy="38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0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8.2 </a:t>
            </a:r>
            <a:r>
              <a:rPr lang="ko-KR" altLang="en-US" sz="3600" dirty="0"/>
              <a:t>심층 신경망 학습의 돌파구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연결강도</a:t>
            </a:r>
            <a:r>
              <a:rPr lang="ko-KR" altLang="en-US" sz="3600" dirty="0"/>
              <a:t> 초기화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글로럿과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벤지오는</a:t>
                </a:r>
                <a:r>
                  <a:rPr lang="ko-KR" altLang="en-US" dirty="0"/>
                  <a:t> 활성화 함수의 교체와 함께 연결강도 초기화의 중요성에 대해서도 같은 논문에서 지적</a:t>
                </a:r>
                <a:endParaRPr lang="en-US" altLang="ko-KR" dirty="0"/>
              </a:p>
              <a:p>
                <a:r>
                  <a:rPr lang="ko-KR" altLang="en-US" dirty="0"/>
                  <a:t>일반적으로 사용되는 균일 분포의 난수를 이용하여 연결강도를 </a:t>
                </a:r>
                <a:r>
                  <a:rPr lang="ko-KR" altLang="en-US" dirty="0" err="1"/>
                  <a:t>정규화할</a:t>
                </a:r>
                <a:r>
                  <a:rPr lang="ko-KR" altLang="en-US" dirty="0"/>
                  <a:t> 경우 각 계층의 노드 수가 달라지면 입력에서 출력으로 가는 </a:t>
                </a:r>
                <a:r>
                  <a:rPr lang="ko-KR" altLang="en-US" dirty="0" err="1"/>
                  <a:t>순전파</a:t>
                </a:r>
                <a:r>
                  <a:rPr lang="ko-KR" altLang="en-US" dirty="0"/>
                  <a:t> 신호와 출력에서 입력으로 내려오는 오차 </a:t>
                </a:r>
                <a:r>
                  <a:rPr lang="ko-KR" altLang="en-US" dirty="0" err="1"/>
                  <a:t>역전파</a:t>
                </a:r>
                <a:r>
                  <a:rPr lang="ko-KR" altLang="en-US" dirty="0"/>
                  <a:t> 신호의 분산이 왜곡되어 전달되므로 사라지는 경사 혹은 폭발하는 경사 문제가 </a:t>
                </a:r>
                <a:r>
                  <a:rPr lang="ko-KR" altLang="en-US" dirty="0" smtClean="0"/>
                  <a:t>발생함</a:t>
                </a:r>
                <a:endParaRPr lang="en-US" altLang="ko-KR" dirty="0" smtClean="0"/>
              </a:p>
              <a:p>
                <a:r>
                  <a:rPr lang="ko-KR" altLang="en-US" dirty="0"/>
                  <a:t>이러한 문제를 피하기 위해서는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각 은닉층의 크기가 동일해야 한다</a:t>
                </a:r>
                <a:r>
                  <a:rPr lang="ko-KR" altLang="en-US" dirty="0"/>
                  <a:t>는 것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때로는 서로 다른 크기의 층을 연결해야 할 수도 있다</a:t>
                </a:r>
                <a:r>
                  <a:rPr lang="en-US" altLang="ko-KR" dirty="0"/>
                  <a:t>. </a:t>
                </a:r>
              </a:p>
              <a:p>
                <a:pPr lvl="1"/>
                <a:r>
                  <a:rPr lang="ko-KR" altLang="en-US" dirty="0"/>
                  <a:t>만약 서로 다른 개수의 노드를 가진 두 계층을 연결해야 하는 경우에 한 층의 노드 수가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이고 다른 한 층의 노드 수가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라고 하면 다음과 같은 구간에서 균등 분포로 난수를 발생시켜야 신호의 분산이 왜곡되지 않고 전달된다는 사실도 밝힘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ko-KR" altLang="en-US" dirty="0"/>
                  <a:t>는 해당 구간 내의 균등 분포를 의미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271" r="-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B1C0D94-C4F3-4F29-8439-E2B6FC6A7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6" y="4334212"/>
            <a:ext cx="4330323" cy="14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34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8-1 </a:t>
            </a:r>
            <a:r>
              <a:rPr lang="en-US" altLang="ko-KR" sz="3600" dirty="0"/>
              <a:t>Fashion-MNIST </a:t>
            </a:r>
            <a:r>
              <a:rPr lang="ko-KR" altLang="en-US" sz="3600" dirty="0"/>
              <a:t>데이터 분류하기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137" y="1688990"/>
            <a:ext cx="4363227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6791009" y="3647144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2777923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인공지능 초창기에 연구자들은 다층 </a:t>
            </a:r>
            <a:r>
              <a:rPr lang="ko-KR" altLang="en-US" dirty="0" err="1"/>
              <a:t>퍼셉트론을</a:t>
            </a:r>
            <a:r>
              <a:rPr lang="ko-KR" altLang="en-US" dirty="0"/>
              <a:t> 통해서 깊은 신경망을 구축하게 될 경우 더 정교한 기능 을 수행할 수 있을 것으로 기대하였다</a:t>
            </a:r>
            <a:r>
              <a:rPr lang="en-US" altLang="ko-KR" dirty="0"/>
              <a:t>. </a:t>
            </a:r>
            <a:r>
              <a:rPr lang="ko-KR" altLang="en-US" dirty="0"/>
              <a:t>하지만 오차를 전파해야 할 노드가 너무 많아서 </a:t>
            </a:r>
            <a:r>
              <a:rPr lang="ko-KR" altLang="en-US" dirty="0">
                <a:solidFill>
                  <a:schemeClr val="accent5"/>
                </a:solidFill>
              </a:rPr>
              <a:t>학습을 제대로 하지 못하는 문제점</a:t>
            </a:r>
            <a:r>
              <a:rPr lang="ko-KR" altLang="en-US" dirty="0"/>
              <a:t>이 발생하였다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이 문제는 </a:t>
            </a:r>
            <a:r>
              <a:rPr lang="en-US" altLang="ko-KR" dirty="0">
                <a:solidFill>
                  <a:schemeClr val="accent5"/>
                </a:solidFill>
              </a:rPr>
              <a:t>tanh </a:t>
            </a:r>
            <a:r>
              <a:rPr lang="ko-KR" altLang="en-US" dirty="0">
                <a:solidFill>
                  <a:schemeClr val="accent5"/>
                </a:solidFill>
              </a:rPr>
              <a:t>함수</a:t>
            </a:r>
            <a:r>
              <a:rPr lang="ko-KR" altLang="en-US" dirty="0"/>
              <a:t>나 </a:t>
            </a:r>
            <a:r>
              <a:rPr lang="en-US" altLang="ko-KR" dirty="0" err="1">
                <a:solidFill>
                  <a:schemeClr val="accent5"/>
                </a:solidFill>
              </a:rPr>
              <a:t>ReLU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ko-KR" altLang="en-US" dirty="0">
                <a:solidFill>
                  <a:schemeClr val="accent5"/>
                </a:solidFill>
              </a:rPr>
              <a:t>함수</a:t>
            </a:r>
            <a:r>
              <a:rPr lang="ko-KR" altLang="en-US" dirty="0"/>
              <a:t>를 활성화 함수로 사용하는 방식으로 개선하였다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함수는 사라지는 기울기 문제를 피하면서도 </a:t>
            </a:r>
            <a:r>
              <a:rPr lang="ko-KR" altLang="en-US" dirty="0">
                <a:solidFill>
                  <a:schemeClr val="accent5"/>
                </a:solidFill>
              </a:rPr>
              <a:t>계산 효율이 높은 방식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연결강도의</a:t>
            </a:r>
            <a:r>
              <a:rPr lang="ko-KR" altLang="en-US" dirty="0"/>
              <a:t> 초기값을 개선하는 방식으로 </a:t>
            </a:r>
            <a:r>
              <a:rPr lang="ko-KR" altLang="en-US" dirty="0" err="1">
                <a:solidFill>
                  <a:schemeClr val="accent5"/>
                </a:solidFill>
              </a:rPr>
              <a:t>글로럿</a:t>
            </a:r>
            <a:r>
              <a:rPr lang="ko-KR" altLang="en-US" dirty="0">
                <a:solidFill>
                  <a:schemeClr val="accent5"/>
                </a:solidFill>
              </a:rPr>
              <a:t> 초기화</a:t>
            </a:r>
            <a:r>
              <a:rPr lang="ko-KR" altLang="en-US" dirty="0"/>
              <a:t> 혹은 </a:t>
            </a:r>
            <a:r>
              <a:rPr lang="ko-KR" altLang="en-US" dirty="0" err="1">
                <a:solidFill>
                  <a:schemeClr val="accent5"/>
                </a:solidFill>
              </a:rPr>
              <a:t>세이비어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</a:rPr>
              <a:t>초기화</a:t>
            </a:r>
            <a:r>
              <a:rPr lang="ko-KR" altLang="en-US" dirty="0" err="1"/>
              <a:t>라고</a:t>
            </a:r>
            <a:r>
              <a:rPr lang="ko-KR" altLang="en-US" dirty="0"/>
              <a:t> 하는 방식이 있는데</a:t>
            </a:r>
            <a:r>
              <a:rPr lang="en-US" altLang="ko-KR" dirty="0"/>
              <a:t>, </a:t>
            </a:r>
            <a:r>
              <a:rPr lang="ko-KR" altLang="en-US" dirty="0"/>
              <a:t>이 방식은 </a:t>
            </a:r>
            <a:r>
              <a:rPr lang="en-US" altLang="ko-KR" dirty="0" err="1"/>
              <a:t>Keras</a:t>
            </a:r>
            <a:r>
              <a:rPr lang="en-US" altLang="ko-KR" dirty="0"/>
              <a:t> API</a:t>
            </a:r>
            <a:r>
              <a:rPr lang="ko-KR" altLang="en-US" dirty="0"/>
              <a:t>의 밀집 계층의 </a:t>
            </a:r>
            <a:r>
              <a:rPr lang="ko-KR" altLang="en-US" dirty="0">
                <a:solidFill>
                  <a:schemeClr val="accent5"/>
                </a:solidFill>
              </a:rPr>
              <a:t>디폴트 초기화 방식</a:t>
            </a:r>
            <a:r>
              <a:rPr lang="ko-KR" altLang="en-US" dirty="0"/>
              <a:t>으로 제공되고 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 함수의 변종으로 </a:t>
            </a:r>
            <a:r>
              <a:rPr lang="ko-KR" altLang="en-US" dirty="0">
                <a:solidFill>
                  <a:schemeClr val="accent5"/>
                </a:solidFill>
              </a:rPr>
              <a:t>새는 </a:t>
            </a:r>
            <a:r>
              <a:rPr lang="en-US" altLang="ko-KR" dirty="0" err="1">
                <a:solidFill>
                  <a:schemeClr val="accent5"/>
                </a:solidFill>
              </a:rPr>
              <a:t>ReLU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ko-KR" altLang="en-US" dirty="0">
                <a:solidFill>
                  <a:schemeClr val="accent5"/>
                </a:solidFill>
              </a:rPr>
              <a:t>함수</a:t>
            </a:r>
            <a:r>
              <a:rPr lang="ko-KR" altLang="en-US" dirty="0"/>
              <a:t>와 </a:t>
            </a:r>
            <a:r>
              <a:rPr lang="ko-KR" altLang="en-US" dirty="0" err="1">
                <a:solidFill>
                  <a:schemeClr val="accent5"/>
                </a:solidFill>
              </a:rPr>
              <a:t>매개변수화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</a:rPr>
              <a:t>ReLU</a:t>
            </a:r>
            <a:r>
              <a:rPr lang="en-US" altLang="ko-KR" dirty="0">
                <a:solidFill>
                  <a:schemeClr val="accent5"/>
                </a:solidFill>
              </a:rPr>
              <a:t>, ELU</a:t>
            </a:r>
            <a:r>
              <a:rPr lang="en-US" altLang="ko-KR" dirty="0"/>
              <a:t>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경사 </a:t>
            </a:r>
            <a:r>
              <a:rPr lang="ko-KR" altLang="en-US" dirty="0" err="1"/>
              <a:t>하강법은</a:t>
            </a:r>
            <a:r>
              <a:rPr lang="ko-KR" altLang="en-US" dirty="0"/>
              <a:t> </a:t>
            </a:r>
            <a:r>
              <a:rPr lang="ko-KR" altLang="en-US" dirty="0" err="1"/>
              <a:t>손실함수의</a:t>
            </a:r>
            <a:r>
              <a:rPr lang="ko-KR" altLang="en-US" dirty="0"/>
              <a:t> 기울기를 따라 </a:t>
            </a:r>
            <a:r>
              <a:rPr lang="ko-KR" altLang="en-US" dirty="0" err="1"/>
              <a:t>파라미터를</a:t>
            </a:r>
            <a:r>
              <a:rPr lang="ko-KR" altLang="en-US" dirty="0"/>
              <a:t> 수정하는 방식을 사용하며 이 </a:t>
            </a:r>
            <a:r>
              <a:rPr lang="ko-KR" altLang="en-US" dirty="0" err="1"/>
              <a:t>파라미터의</a:t>
            </a:r>
            <a:r>
              <a:rPr lang="ko-KR" altLang="en-US" dirty="0"/>
              <a:t> 수정이 곧 </a:t>
            </a:r>
            <a:r>
              <a:rPr lang="ko-KR" altLang="en-US" dirty="0">
                <a:solidFill>
                  <a:schemeClr val="accent5"/>
                </a:solidFill>
              </a:rPr>
              <a:t>학습의 과정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 err="1"/>
              <a:t>최적해에</a:t>
            </a:r>
            <a:r>
              <a:rPr lang="ko-KR" altLang="en-US" dirty="0"/>
              <a:t> 도달하기 위한 경사 </a:t>
            </a:r>
            <a:r>
              <a:rPr lang="ko-KR" altLang="en-US" dirty="0" err="1"/>
              <a:t>하강법은</a:t>
            </a:r>
            <a:r>
              <a:rPr lang="ko-KR" altLang="en-US" dirty="0"/>
              <a:t> 수치 해석적인 방식으로 수행되므로 </a:t>
            </a:r>
            <a:r>
              <a:rPr lang="ko-KR" altLang="en-US" dirty="0" err="1"/>
              <a:t>수행속도를</a:t>
            </a:r>
            <a:r>
              <a:rPr lang="ko-KR" altLang="en-US" dirty="0"/>
              <a:t> 개선하기 위한 여러가지 방법이 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모멘텀을 사용하여 경사 </a:t>
            </a:r>
            <a:r>
              <a:rPr lang="ko-KR" altLang="en-US" dirty="0" err="1"/>
              <a:t>하강법의</a:t>
            </a:r>
            <a:r>
              <a:rPr lang="ko-KR" altLang="en-US" dirty="0"/>
              <a:t> 성능을 개선하는 방식이 가장 일반적인 </a:t>
            </a:r>
            <a:r>
              <a:rPr lang="ko-KR" altLang="en-US" dirty="0" err="1"/>
              <a:t>수행속도</a:t>
            </a:r>
            <a:r>
              <a:rPr lang="ko-KR" altLang="en-US" dirty="0"/>
              <a:t> 개선 방법이지만 이를 개선한 최적화 기법으로 </a:t>
            </a:r>
            <a:r>
              <a:rPr lang="ko-KR" altLang="en-US" dirty="0" err="1">
                <a:solidFill>
                  <a:schemeClr val="accent5"/>
                </a:solidFill>
              </a:rPr>
              <a:t>네스테로프</a:t>
            </a:r>
            <a:r>
              <a:rPr lang="ko-KR" altLang="en-US" dirty="0">
                <a:solidFill>
                  <a:schemeClr val="accent5"/>
                </a:solidFill>
              </a:rPr>
              <a:t> 가속 경사 기법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적응적 경사 기법</a:t>
            </a:r>
            <a:r>
              <a:rPr lang="en-US" altLang="ko-KR" dirty="0">
                <a:solidFill>
                  <a:schemeClr val="accent5"/>
                </a:solidFill>
              </a:rPr>
              <a:t>(</a:t>
            </a:r>
            <a:r>
              <a:rPr lang="en-US" altLang="ko-KR" dirty="0" err="1">
                <a:solidFill>
                  <a:schemeClr val="accent5"/>
                </a:solidFill>
              </a:rPr>
              <a:t>AdaGrad</a:t>
            </a:r>
            <a:r>
              <a:rPr lang="en-US" altLang="ko-KR" dirty="0">
                <a:solidFill>
                  <a:schemeClr val="accent5"/>
                </a:solidFill>
              </a:rPr>
              <a:t>), </a:t>
            </a:r>
            <a:r>
              <a:rPr lang="ko-KR" altLang="en-US" dirty="0">
                <a:solidFill>
                  <a:schemeClr val="accent5"/>
                </a:solidFill>
              </a:rPr>
              <a:t>적응적 모멘텀 </a:t>
            </a:r>
            <a:r>
              <a:rPr lang="ko-KR" altLang="en-US" dirty="0" err="1">
                <a:solidFill>
                  <a:schemeClr val="accent5"/>
                </a:solidFill>
              </a:rPr>
              <a:t>추정기</a:t>
            </a:r>
            <a:r>
              <a:rPr lang="ko-KR" altLang="en-US" dirty="0">
                <a:solidFill>
                  <a:schemeClr val="accent5"/>
                </a:solidFill>
              </a:rPr>
              <a:t> 법</a:t>
            </a:r>
            <a:r>
              <a:rPr lang="en-US" altLang="ko-KR" dirty="0">
                <a:solidFill>
                  <a:schemeClr val="accent5"/>
                </a:solidFill>
              </a:rPr>
              <a:t>(Adam)</a:t>
            </a:r>
            <a:r>
              <a:rPr lang="ko-KR" altLang="en-US" dirty="0"/>
              <a:t>등이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60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일반적으로 심층 신경망의 네트워크와 초기화 함수</a:t>
            </a:r>
            <a:r>
              <a:rPr lang="en-US" altLang="ko-KR" dirty="0"/>
              <a:t>, </a:t>
            </a:r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en-US" altLang="ko-KR" dirty="0"/>
              <a:t>, </a:t>
            </a:r>
            <a:r>
              <a:rPr lang="ko-KR" altLang="en-US" dirty="0"/>
              <a:t>활성화 함수를 직접 구현하여 적용하기 보다는 </a:t>
            </a:r>
            <a:r>
              <a:rPr lang="ko-KR" altLang="en-US" dirty="0" err="1">
                <a:solidFill>
                  <a:schemeClr val="accent5"/>
                </a:solidFill>
              </a:rPr>
              <a:t>텐서플로우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</a:rPr>
              <a:t>파이토치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en-US" altLang="ko-KR" dirty="0" err="1">
                <a:solidFill>
                  <a:schemeClr val="accent5"/>
                </a:solidFill>
              </a:rPr>
              <a:t>mxnet</a:t>
            </a:r>
            <a:r>
              <a:rPr lang="en-US" altLang="ko-KR" dirty="0">
                <a:solidFill>
                  <a:schemeClr val="accent5"/>
                </a:solidFill>
              </a:rPr>
              <a:t>, NLTK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r>
              <a:rPr lang="ko-KR" altLang="en-US" dirty="0" err="1"/>
              <a:t>머신러닝</a:t>
            </a:r>
            <a:r>
              <a:rPr lang="ko-KR" altLang="en-US" dirty="0"/>
              <a:t> 프레임워크를 활용하는 것이 더 편리하다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텐서플로우에는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5"/>
                </a:solidFill>
              </a:rPr>
              <a:t>MNIST, Fashion-MNIST</a:t>
            </a:r>
            <a:r>
              <a:rPr lang="ko-KR" altLang="en-US" dirty="0"/>
              <a:t>와 같은 기본적인 테스트용 데이터와 검증 데이터 집합이 제공되며</a:t>
            </a:r>
            <a:r>
              <a:rPr lang="en-US" altLang="ko-KR" dirty="0"/>
              <a:t>, </a:t>
            </a:r>
            <a:r>
              <a:rPr lang="ko-KR" altLang="en-US" dirty="0"/>
              <a:t>이 데이터를 신경망의 입력으로 사용하여 손쉽게 신경망을 테스트 할 수 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err="1">
                <a:solidFill>
                  <a:schemeClr val="accent5"/>
                </a:solidFill>
              </a:rPr>
              <a:t>에폭</a:t>
            </a:r>
            <a:r>
              <a:rPr lang="ko-KR" altLang="en-US" dirty="0" err="1"/>
              <a:t>이란</a:t>
            </a:r>
            <a:r>
              <a:rPr lang="ko-KR" altLang="en-US" dirty="0"/>
              <a:t> 전체 데이터 집합을 모두 신경망의 입력으로 넣어서 학습을 수행하는 것을 말한다</a:t>
            </a:r>
            <a:r>
              <a:rPr lang="en-US" altLang="ko-KR" dirty="0"/>
              <a:t>. </a:t>
            </a:r>
            <a:r>
              <a:rPr lang="ko-KR" altLang="en-US" dirty="0"/>
              <a:t>일반적으로 한 번의 </a:t>
            </a:r>
            <a:r>
              <a:rPr lang="ko-KR" altLang="en-US" dirty="0" err="1"/>
              <a:t>에폭으로</a:t>
            </a:r>
            <a:r>
              <a:rPr lang="ko-KR" altLang="en-US" dirty="0"/>
              <a:t> </a:t>
            </a:r>
            <a:r>
              <a:rPr lang="ko-KR" altLang="en-US" dirty="0" err="1"/>
              <a:t>최적값이</a:t>
            </a:r>
            <a:r>
              <a:rPr lang="ko-KR" altLang="en-US" dirty="0"/>
              <a:t> 나오지 않기 때문에 반복적으로 </a:t>
            </a:r>
            <a:r>
              <a:rPr lang="ko-KR" altLang="en-US" dirty="0" err="1"/>
              <a:t>에폭을</a:t>
            </a:r>
            <a:r>
              <a:rPr lang="ko-KR" altLang="en-US" dirty="0"/>
              <a:t> 실행시킨다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신경망의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사이의 </a:t>
            </a:r>
            <a:r>
              <a:rPr lang="ko-KR" altLang="en-US" dirty="0" err="1"/>
              <a:t>클래스별</a:t>
            </a:r>
            <a:r>
              <a:rPr lang="ko-KR" altLang="en-US" dirty="0"/>
              <a:t> </a:t>
            </a:r>
            <a:r>
              <a:rPr lang="ko-KR" altLang="en-US" dirty="0" err="1"/>
              <a:t>확률값으로</a:t>
            </a:r>
            <a:r>
              <a:rPr lang="ko-KR" altLang="en-US" dirty="0"/>
              <a:t> 변환하기 위해서는 일반적으로 </a:t>
            </a:r>
            <a:r>
              <a:rPr lang="ko-KR" altLang="en-US" dirty="0" err="1">
                <a:solidFill>
                  <a:schemeClr val="accent5"/>
                </a:solidFill>
              </a:rPr>
              <a:t>소프트맥스</a:t>
            </a:r>
            <a:r>
              <a:rPr lang="ko-KR" altLang="en-US" dirty="0">
                <a:solidFill>
                  <a:schemeClr val="accent5"/>
                </a:solidFill>
              </a:rPr>
              <a:t> 함수</a:t>
            </a:r>
            <a:r>
              <a:rPr lang="ko-KR" altLang="en-US" dirty="0"/>
              <a:t>를 사용한다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신경망의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실제값과의</a:t>
            </a:r>
            <a:r>
              <a:rPr lang="ko-KR" altLang="en-US" dirty="0"/>
              <a:t> 차이를 구하는 방법으로 평균 절대값 오차</a:t>
            </a:r>
            <a:r>
              <a:rPr lang="en-US" altLang="ko-KR" dirty="0"/>
              <a:t>, </a:t>
            </a:r>
            <a:r>
              <a:rPr lang="ko-KR" altLang="en-US" dirty="0"/>
              <a:t>평균 제곱 오차</a:t>
            </a:r>
            <a:r>
              <a:rPr lang="en-US" altLang="ko-KR" dirty="0"/>
              <a:t>, </a:t>
            </a:r>
            <a:r>
              <a:rPr lang="ko-KR" altLang="en-US" dirty="0"/>
              <a:t>교차 엔트로피 </a:t>
            </a:r>
            <a:r>
              <a:rPr lang="ko-KR" altLang="en-US" dirty="0" err="1"/>
              <a:t>오차등</a:t>
            </a:r>
            <a:r>
              <a:rPr lang="ko-KR" altLang="en-US" dirty="0"/>
              <a:t> 여러가지 방법이 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신경망을 최적화 하는 방법으로 </a:t>
            </a:r>
            <a:r>
              <a:rPr lang="ko-KR" altLang="en-US" dirty="0">
                <a:solidFill>
                  <a:schemeClr val="accent5"/>
                </a:solidFill>
              </a:rPr>
              <a:t>확률적 경사 </a:t>
            </a:r>
            <a:r>
              <a:rPr lang="ko-KR" altLang="en-US" dirty="0" err="1">
                <a:solidFill>
                  <a:schemeClr val="accent5"/>
                </a:solidFill>
              </a:rPr>
              <a:t>하강법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미니 배치 경사 </a:t>
            </a:r>
            <a:r>
              <a:rPr lang="ko-KR" altLang="en-US" dirty="0" err="1">
                <a:solidFill>
                  <a:schemeClr val="accent5"/>
                </a:solidFill>
              </a:rPr>
              <a:t>하강법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배치 정규화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</a:rPr>
              <a:t>드롭아웃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</a:rPr>
              <a:t>기법</a:t>
            </a:r>
            <a:r>
              <a:rPr lang="ko-KR" altLang="en-US" dirty="0" err="1"/>
              <a:t>등이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2161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513490"/>
                <a:ext cx="10515599" cy="4654554"/>
              </a:xfrm>
            </p:spPr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전통적으로 어떤 논리 장치에 입력되는 신호의 개수를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팬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fan-in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이라고 하고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연산이 끝나고 출력되는 신호의 개수를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팬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아웃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fan-out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연결강도는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신호를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신호로 바꾸는 역할을 하므로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팬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인을 뜻하는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이라 하고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팬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아웃을 뜻하는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𝑜𝑢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으로 표현하여 다음과 같이 표현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513490"/>
                <a:ext cx="10515599" cy="4654554"/>
              </a:xfrm>
              <a:blipFill>
                <a:blip r:embed="rId2"/>
                <a:stretch>
                  <a:fillRect l="-812" t="-1702" r="-9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C2932C1-5A82-4765-86C4-368760134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81" y="3544529"/>
            <a:ext cx="6477904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3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436EF-62E6-4C10-AB34-1E81DA7606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0938"/>
            <a:ext cx="10515599" cy="4707106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연결강도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초기화 방법을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글로럿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초기화</a:t>
            </a:r>
            <a:r>
              <a:rPr lang="en-US" altLang="ko-KR" sz="20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Glorot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initialization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혹은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세이비어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초기화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Xavier initialization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텐서플로우의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케라스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API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일반적으로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글로럿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초기화를 디폴트 초기화 방법으로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B2954-5AE5-438A-9290-ABF3822F8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45" y="2705373"/>
            <a:ext cx="9542460" cy="18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54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349135"/>
                <a:ext cx="11038490" cy="5818909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글로럿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초기화가 발표되기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10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여년 전에 </a:t>
                </a:r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얀 </a:t>
                </a:r>
                <a:r>
                  <a:rPr lang="ko-KR" altLang="en-US" sz="2000" b="1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르쿤</a:t>
                </a:r>
                <a:r>
                  <a:rPr lang="en-US" altLang="ko-KR" sz="2000" b="1" baseline="30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Yann </a:t>
                </a:r>
                <a:r>
                  <a:rPr lang="en-US" altLang="ko-KR" sz="2000" b="1" baseline="30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LeCun</a:t>
                </a:r>
                <a:r>
                  <a:rPr lang="en-US" altLang="ko-KR" sz="2000" b="1" baseline="30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등의 연구자들이 논문을 통해 비슷한 초기화 기법을 소개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이들이 제시한 초기화 방법은 연결강도의 표준편차를 다음과 같게 만드는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 같다면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글로럿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초기화와 거의 동일하지만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𝑓𝑎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고려하지 않는다는 차이가 존재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84436EF-62E6-4C10-AB34-1E81DA760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349135"/>
                <a:ext cx="11038490" cy="5818909"/>
              </a:xfrm>
              <a:blipFill>
                <a:blip r:embed="rId2"/>
                <a:stretch>
                  <a:fillRect l="-497" t="-942" r="-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E681E82-2D0F-464C-956A-4DD2887EB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524" y="1486536"/>
            <a:ext cx="2152950" cy="12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24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9001B19F62244EB0C223E5B6327929" ma:contentTypeVersion="14" ma:contentTypeDescription="새 문서를 만듭니다." ma:contentTypeScope="" ma:versionID="f11a19ef31b9ec062e50611982bf3bb8">
  <xsd:schema xmlns:xsd="http://www.w3.org/2001/XMLSchema" xmlns:xs="http://www.w3.org/2001/XMLSchema" xmlns:p="http://schemas.microsoft.com/office/2006/metadata/properties" xmlns:ns3="cb095250-472f-4fff-8787-3ac483193401" xmlns:ns4="04f693b0-e847-4654-9da5-f43e5a5a7381" targetNamespace="http://schemas.microsoft.com/office/2006/metadata/properties" ma:root="true" ma:fieldsID="a29ed6aed61c2d79ff2b6215dc93fb22" ns3:_="" ns4:_="">
    <xsd:import namespace="cb095250-472f-4fff-8787-3ac483193401"/>
    <xsd:import namespace="04f693b0-e847-4654-9da5-f43e5a5a7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95250-472f-4fff-8787-3ac483193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693b0-e847-4654-9da5-f43e5a5a7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E59545-0701-491A-891D-68FAB941E0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BF5E0F-6B92-448B-8858-7D821A38C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95250-472f-4fff-8787-3ac483193401"/>
    <ds:schemaRef ds:uri="04f693b0-e847-4654-9da5-f43e5a5a7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E73EDA-2BAF-45D3-873F-45BE48DED1DB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04f693b0-e847-4654-9da5-f43e5a5a7381"/>
    <ds:schemaRef ds:uri="cb095250-472f-4fff-8787-3ac483193401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4033</Words>
  <Application>Microsoft Office PowerPoint</Application>
  <PresentationFormat>와이드스크린</PresentationFormat>
  <Paragraphs>307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Cambria Math</vt:lpstr>
      <vt:lpstr>KoPub돋움체 Bold</vt:lpstr>
      <vt:lpstr>맑은 고딕</vt:lpstr>
      <vt:lpstr>Arial</vt:lpstr>
      <vt:lpstr>Office 테마</vt:lpstr>
      <vt:lpstr>PowerPoint 프레젠테이션</vt:lpstr>
      <vt:lpstr>PowerPoint 프레젠테이션</vt:lpstr>
      <vt:lpstr>8.1 심층 신경망이 부딪힌 한계 - 사라지는 기울기</vt:lpstr>
      <vt:lpstr>PowerPoint 프레젠테이션</vt:lpstr>
      <vt:lpstr>PowerPoint 프레젠테이션</vt:lpstr>
      <vt:lpstr>8.2 심층 신경망 학습의 돌파구 - 연결강도 초기화</vt:lpstr>
      <vt:lpstr>PowerPoint 프레젠테이션</vt:lpstr>
      <vt:lpstr>PowerPoint 프레젠테이션</vt:lpstr>
      <vt:lpstr>PowerPoint 프레젠테이션</vt:lpstr>
      <vt:lpstr>PowerPoint 프레젠테이션</vt:lpstr>
      <vt:lpstr>8.3 활성화 함수의 다양화</vt:lpstr>
      <vt:lpstr>PowerPoint 프레젠테이션</vt:lpstr>
      <vt:lpstr>PowerPoint 프레젠테이션</vt:lpstr>
      <vt:lpstr>PowerPoint 프레젠테이션</vt:lpstr>
      <vt:lpstr>PowerPoint 프레젠테이션</vt:lpstr>
      <vt:lpstr>8.4 최적화 기법 - 경사 하강법의 문제와 개선</vt:lpstr>
      <vt:lpstr>PowerPoint 프레젠테이션</vt:lpstr>
      <vt:lpstr>PowerPoint 프레젠테이션</vt:lpstr>
      <vt:lpstr>PowerPoint 프레젠테이션</vt:lpstr>
      <vt:lpstr>8.5 다양한 최적화 기법 소개</vt:lpstr>
      <vt:lpstr>PowerPoint 프레젠테이션</vt:lpstr>
      <vt:lpstr>PowerPoint 프레젠테이션</vt:lpstr>
      <vt:lpstr>8.6 텐서플로우 소개</vt:lpstr>
      <vt:lpstr>PowerPoint 프레젠테이션</vt:lpstr>
      <vt:lpstr>8.7 텐서플로우로 시작하는 Hello world! - MNIST 예제</vt:lpstr>
      <vt:lpstr>PowerPoint 프레젠테이션</vt:lpstr>
      <vt:lpstr>PowerPoint 프레젠테이션</vt:lpstr>
      <vt:lpstr>8.8 keras로 순차 심층 신경망 구축하기</vt:lpstr>
      <vt:lpstr>PowerPoint 프레젠테이션</vt:lpstr>
      <vt:lpstr>PowerPoint 프레젠테이션</vt:lpstr>
      <vt:lpstr>PowerPoint 프레젠테이션</vt:lpstr>
      <vt:lpstr>8.9 인공 신경망을 최적화 시키자</vt:lpstr>
      <vt:lpstr>PowerPoint 프레젠테이션</vt:lpstr>
      <vt:lpstr>PowerPoint 프레젠테이션</vt:lpstr>
      <vt:lpstr>PowerPoint 프레젠테이션</vt:lpstr>
      <vt:lpstr>8.10 부드러운 최대값 : 소프트맥스 함수</vt:lpstr>
      <vt:lpstr>PowerPoint 프레젠테이션</vt:lpstr>
      <vt:lpstr>PowerPoint 프레젠테이션</vt:lpstr>
      <vt:lpstr>PowerPoint 프레젠테이션</vt:lpstr>
      <vt:lpstr>PowerPoint 프레젠테이션</vt:lpstr>
      <vt:lpstr>8.11 원-핫 인코딩과 평균제곱 오차</vt:lpstr>
      <vt:lpstr>PowerPoint 프레젠테이션</vt:lpstr>
      <vt:lpstr>PowerPoint 프레젠테이션</vt:lpstr>
      <vt:lpstr>PowerPoint 프레젠테이션</vt:lpstr>
      <vt:lpstr>8.12 평균제곱 오차와 교차 엔트로피 오차</vt:lpstr>
      <vt:lpstr>PowerPoint 프레젠테이션</vt:lpstr>
      <vt:lpstr>8.13 정규화와 표준화</vt:lpstr>
      <vt:lpstr>PowerPoint 프레젠테이션</vt:lpstr>
      <vt:lpstr>PowerPoint 프레젠테이션</vt:lpstr>
      <vt:lpstr>8.14 배치 경사 하강법, 확률적 경사 하강법, 미니 배치 경사 하강법</vt:lpstr>
      <vt:lpstr>PowerPoint 프레젠테이션</vt:lpstr>
      <vt:lpstr>PowerPoint 프레젠테이션</vt:lpstr>
      <vt:lpstr>8.15 더 깊은 층으로 정확도를 높여보고 교차검증도 하자</vt:lpstr>
      <vt:lpstr>PowerPoint 프레젠테이션</vt:lpstr>
      <vt:lpstr>PowerPoint 프레젠테이션</vt:lpstr>
      <vt:lpstr>8.16 학습데이터에만 최적화된 신경망 개선하기 : 드롭아웃</vt:lpstr>
      <vt:lpstr>PowerPoint 프레젠테이션</vt:lpstr>
      <vt:lpstr>PowerPoint 프레젠테이션</vt:lpstr>
      <vt:lpstr>PowerPoint 프레젠테이션</vt:lpstr>
      <vt:lpstr>LAB8-1 Fashion-MNIST 데이터 분류하기</vt:lpstr>
      <vt:lpstr>핵심 정리  </vt:lpstr>
      <vt:lpstr>핵심 정리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133</cp:revision>
  <dcterms:created xsi:type="dcterms:W3CDTF">2021-06-28T04:35:36Z</dcterms:created>
  <dcterms:modified xsi:type="dcterms:W3CDTF">2022-06-02T23:03:22Z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0x010100CD9001B19F62244EB0C223E5B6327929</vt:lpwstr>
  </property>
</Properties>
</file>